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54"/>
  </p:notesMasterIdLst>
  <p:sldIdLst>
    <p:sldId id="256" r:id="rId2"/>
    <p:sldId id="310" r:id="rId3"/>
    <p:sldId id="311" r:id="rId4"/>
    <p:sldId id="307" r:id="rId5"/>
    <p:sldId id="308" r:id="rId6"/>
    <p:sldId id="309" r:id="rId7"/>
    <p:sldId id="300" r:id="rId8"/>
    <p:sldId id="299" r:id="rId9"/>
    <p:sldId id="306" r:id="rId10"/>
    <p:sldId id="313" r:id="rId11"/>
    <p:sldId id="294" r:id="rId12"/>
    <p:sldId id="277" r:id="rId13"/>
    <p:sldId id="316" r:id="rId14"/>
    <p:sldId id="315" r:id="rId15"/>
    <p:sldId id="301" r:id="rId16"/>
    <p:sldId id="267" r:id="rId17"/>
    <p:sldId id="312" r:id="rId18"/>
    <p:sldId id="302" r:id="rId19"/>
    <p:sldId id="275" r:id="rId20"/>
    <p:sldId id="280" r:id="rId21"/>
    <p:sldId id="303" r:id="rId22"/>
    <p:sldId id="314" r:id="rId23"/>
    <p:sldId id="268" r:id="rId24"/>
    <p:sldId id="293" r:id="rId25"/>
    <p:sldId id="304" r:id="rId26"/>
    <p:sldId id="317" r:id="rId27"/>
    <p:sldId id="318" r:id="rId28"/>
    <p:sldId id="319" r:id="rId29"/>
    <p:sldId id="320" r:id="rId30"/>
    <p:sldId id="322" r:id="rId31"/>
    <p:sldId id="321" r:id="rId32"/>
    <p:sldId id="323" r:id="rId33"/>
    <p:sldId id="324" r:id="rId34"/>
    <p:sldId id="325" r:id="rId35"/>
    <p:sldId id="326" r:id="rId36"/>
    <p:sldId id="266" r:id="rId37"/>
    <p:sldId id="282" r:id="rId38"/>
    <p:sldId id="272" r:id="rId39"/>
    <p:sldId id="273" r:id="rId40"/>
    <p:sldId id="270" r:id="rId41"/>
    <p:sldId id="305" r:id="rId42"/>
    <p:sldId id="283" r:id="rId43"/>
    <p:sldId id="284" r:id="rId44"/>
    <p:sldId id="285" r:id="rId45"/>
    <p:sldId id="286" r:id="rId46"/>
    <p:sldId id="287" r:id="rId47"/>
    <p:sldId id="271" r:id="rId48"/>
    <p:sldId id="257" r:id="rId49"/>
    <p:sldId id="298" r:id="rId50"/>
    <p:sldId id="258" r:id="rId51"/>
    <p:sldId id="296" r:id="rId52"/>
    <p:sldId id="297" r:id="rId53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" id="{D6978C29-9611-454E-BEB0-C74C95C23F6F}">
          <p14:sldIdLst>
            <p14:sldId id="256"/>
            <p14:sldId id="310"/>
            <p14:sldId id="311"/>
            <p14:sldId id="307"/>
            <p14:sldId id="308"/>
            <p14:sldId id="309"/>
            <p14:sldId id="300"/>
            <p14:sldId id="299"/>
            <p14:sldId id="306"/>
          </p14:sldIdLst>
        </p14:section>
        <p14:section name="Vorstellung perf-test-suite und Tools" id="{50F268F7-17C7-49AF-885E-87545F2B86FD}">
          <p14:sldIdLst>
            <p14:sldId id="313"/>
            <p14:sldId id="294"/>
            <p14:sldId id="277"/>
            <p14:sldId id="316"/>
            <p14:sldId id="315"/>
          </p14:sldIdLst>
        </p14:section>
        <p14:section name="Optimierungen Images" id="{103AE7DA-C80C-46D3-B255-78E294BA4975}">
          <p14:sldIdLst>
            <p14:sldId id="301"/>
            <p14:sldId id="267"/>
            <p14:sldId id="312"/>
            <p14:sldId id="302"/>
            <p14:sldId id="275"/>
            <p14:sldId id="280"/>
            <p14:sldId id="303"/>
            <p14:sldId id="314"/>
            <p14:sldId id="268"/>
            <p14:sldId id="293"/>
            <p14:sldId id="304"/>
          </p14:sldIdLst>
        </p14:section>
        <p14:section name="Optimierung Caching" id="{1FA84D17-2099-461C-BDD2-5AD68F798E9C}">
          <p14:sldIdLst>
            <p14:sldId id="317"/>
            <p14:sldId id="318"/>
            <p14:sldId id="319"/>
          </p14:sldIdLst>
        </p14:section>
        <p14:section name="Optimierung Komprimierung" id="{3DC24C52-BA15-4D50-AD4F-C4C176F6A24E}">
          <p14:sldIdLst>
            <p14:sldId id="320"/>
            <p14:sldId id="322"/>
            <p14:sldId id="321"/>
          </p14:sldIdLst>
        </p14:section>
        <p14:section name="Optimierung RWD" id="{60B643B5-27E9-4AA7-9EBF-68DB4EC28E68}">
          <p14:sldIdLst>
            <p14:sldId id="323"/>
            <p14:sldId id="324"/>
            <p14:sldId id="325"/>
            <p14:sldId id="326"/>
          </p14:sldIdLst>
        </p14:section>
        <p14:section name="Optimierung TTFB" id="{AAA3668A-6BDE-4DC1-AB90-F8B17FA72ED1}">
          <p14:sldIdLst>
            <p14:sldId id="266"/>
            <p14:sldId id="282"/>
          </p14:sldIdLst>
        </p14:section>
        <p14:section name="Optimierung Rendering" id="{F54C36A7-300A-4A44-8BE4-11E25ACB8582}">
          <p14:sldIdLst>
            <p14:sldId id="272"/>
            <p14:sldId id="273"/>
          </p14:sldIdLst>
        </p14:section>
        <p14:section name="Minifizierung" id="{31CD6783-6AEE-439E-8D13-DF8F43433D24}">
          <p14:sldIdLst>
            <p14:sldId id="270"/>
            <p14:sldId id="305"/>
          </p14:sldIdLst>
        </p14:section>
        <p14:section name="Backlog" id="{7EA20600-75F3-473D-88CA-8EA8E8385DE1}">
          <p14:sldIdLst>
            <p14:sldId id="283"/>
            <p14:sldId id="284"/>
            <p14:sldId id="285"/>
            <p14:sldId id="286"/>
            <p14:sldId id="287"/>
            <p14:sldId id="271"/>
            <p14:sldId id="257"/>
            <p14:sldId id="298"/>
            <p14:sldId id="258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330"/>
    <a:srgbClr val="ECF0F1"/>
    <a:srgbClr val="2B2B2B"/>
    <a:srgbClr val="353130"/>
    <a:srgbClr val="2D2C2A"/>
    <a:srgbClr val="000000"/>
    <a:srgbClr val="FFA18B"/>
    <a:srgbClr val="2ECC71"/>
    <a:srgbClr val="A9A5A6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852" autoAdjust="0"/>
    <p:restoredTop sz="99169" autoAdjust="0"/>
  </p:normalViewPr>
  <p:slideViewPr>
    <p:cSldViewPr>
      <p:cViewPr>
        <p:scale>
          <a:sx n="70" d="100"/>
          <a:sy n="70" d="100"/>
        </p:scale>
        <p:origin x="-1956" y="-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202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Diagramm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83119761760888"/>
          <c:y val="5.5430349008840286E-2"/>
          <c:w val="0.86009424878717178"/>
          <c:h val="0.719749392924595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'[Diagramm in Microsoft PowerPoint]Tabelle1'!$B$1</c:f>
              <c:strCache>
                <c:ptCount val="1"/>
                <c:pt idx="0">
                  <c:v>Satisfacion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'[Diagramm in Microsoft PowerPoint]Tabelle1'!$A$2:$A$5</c:f>
              <c:strCache>
                <c:ptCount val="4"/>
                <c:pt idx="0">
                  <c:v>+200ms</c:v>
                </c:pt>
                <c:pt idx="1">
                  <c:v>+500ms</c:v>
                </c:pt>
                <c:pt idx="2">
                  <c:v>+1000ms</c:v>
                </c:pt>
                <c:pt idx="3">
                  <c:v>+2000ms</c:v>
                </c:pt>
              </c:strCache>
            </c:strRef>
          </c:cat>
          <c:val>
            <c:numRef>
              <c:f>'[Diagramm in Microsoft PowerPoint]Tabelle1'!$B$2:$B$5</c:f>
              <c:numCache>
                <c:formatCode>0.00%</c:formatCode>
                <c:ptCount val="4"/>
                <c:pt idx="0">
                  <c:v>-4.0000000000000001E-3</c:v>
                </c:pt>
                <c:pt idx="1">
                  <c:v>-8.9999999999999993E-3</c:v>
                </c:pt>
                <c:pt idx="2">
                  <c:v>-1.6E-2</c:v>
                </c:pt>
                <c:pt idx="3">
                  <c:v>-3.7999999999999999E-2</c:v>
                </c:pt>
              </c:numCache>
            </c:numRef>
          </c:val>
        </c:ser>
        <c:ser>
          <c:idx val="1"/>
          <c:order val="1"/>
          <c:tx>
            <c:strRef>
              <c:f>'[Diagramm in Microsoft PowerPoint]Tabelle1'!$C$1</c:f>
              <c:strCache>
                <c:ptCount val="1"/>
                <c:pt idx="0">
                  <c:v>Revenue/User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'[Diagramm in Microsoft PowerPoint]Tabelle1'!$A$2:$A$5</c:f>
              <c:strCache>
                <c:ptCount val="4"/>
                <c:pt idx="0">
                  <c:v>+200ms</c:v>
                </c:pt>
                <c:pt idx="1">
                  <c:v>+500ms</c:v>
                </c:pt>
                <c:pt idx="2">
                  <c:v>+1000ms</c:v>
                </c:pt>
                <c:pt idx="3">
                  <c:v>+2000ms</c:v>
                </c:pt>
              </c:strCache>
            </c:strRef>
          </c:cat>
          <c:val>
            <c:numRef>
              <c:f>'[Diagramm in Microsoft PowerPoint]Tabelle1'!$C$2:$C$5</c:f>
              <c:numCache>
                <c:formatCode>0.00%</c:formatCode>
                <c:ptCount val="4"/>
                <c:pt idx="0" formatCode="General">
                  <c:v>0</c:v>
                </c:pt>
                <c:pt idx="1">
                  <c:v>-1.2500000000000001E-2</c:v>
                </c:pt>
                <c:pt idx="2">
                  <c:v>-2.8000000000000001E-2</c:v>
                </c:pt>
                <c:pt idx="3">
                  <c:v>-4.8000000000000001E-2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2688256"/>
        <c:axId val="85238144"/>
      </c:barChart>
      <c:catAx>
        <c:axId val="82688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5238144"/>
        <c:crosses val="autoZero"/>
        <c:auto val="1"/>
        <c:lblAlgn val="ctr"/>
        <c:lblOffset val="100"/>
        <c:noMultiLvlLbl val="0"/>
      </c:catAx>
      <c:valAx>
        <c:axId val="85238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2688256"/>
        <c:crosses val="autoZero"/>
        <c:crossBetween val="between"/>
        <c:majorUnit val="5.000000000000001E-3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onpage.org/blog/above-the-fold-webseiten-richtig-aufbauen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://javascript-minifier.com/" TargetMode="External"/><Relationship Id="rId4" Type="http://schemas.openxmlformats.org/officeDocument/2006/relationships/hyperlink" Target="http://cssminifier.com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javascript-minifier.com/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s://de.onpage.org/blog/above-the-fold-webseiten-richtig-aufbauen" TargetMode="External"/><Relationship Id="rId4" Type="http://schemas.openxmlformats.org/officeDocument/2006/relationships/hyperlink" Target="http://cssminifie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D0EDD-F0BE-4E0A-B9F2-CE6FEDE4FAB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196642E-1B3E-4E49-A2CB-59462D35CFC8}">
      <dgm:prSet phldrT="[Text]"/>
      <dgm:spPr/>
      <dgm:t>
        <a:bodyPr/>
        <a:lstStyle/>
        <a:p>
          <a:r>
            <a:rPr lang="de-DE" dirty="0" err="1" smtClean="0"/>
            <a:t>Above</a:t>
          </a:r>
          <a:r>
            <a:rPr lang="de-DE" dirty="0" smtClean="0"/>
            <a:t> </a:t>
          </a:r>
          <a:r>
            <a:rPr lang="de-DE" dirty="0" err="1" smtClean="0"/>
            <a:t>the</a:t>
          </a:r>
          <a:r>
            <a:rPr lang="de-DE" dirty="0" smtClean="0"/>
            <a:t> </a:t>
          </a:r>
          <a:r>
            <a:rPr lang="de-DE" dirty="0" err="1" smtClean="0"/>
            <a:t>fold</a:t>
          </a:r>
          <a:endParaRPr lang="de-DE" dirty="0"/>
        </a:p>
      </dgm:t>
    </dgm:pt>
    <dgm:pt modelId="{4C2BCEED-B679-4D25-A9BD-58A68B558EB3}" type="parTrans" cxnId="{7124E362-1223-4DA7-9E58-473D133A2F7F}">
      <dgm:prSet/>
      <dgm:spPr/>
      <dgm:t>
        <a:bodyPr/>
        <a:lstStyle/>
        <a:p>
          <a:endParaRPr lang="de-DE"/>
        </a:p>
      </dgm:t>
    </dgm:pt>
    <dgm:pt modelId="{F84C237E-8092-49DC-8C06-CE5EE59661A8}" type="sibTrans" cxnId="{7124E362-1223-4DA7-9E58-473D133A2F7F}">
      <dgm:prSet/>
      <dgm:spPr/>
      <dgm:t>
        <a:bodyPr/>
        <a:lstStyle/>
        <a:p>
          <a:endParaRPr lang="de-DE"/>
        </a:p>
      </dgm:t>
    </dgm:pt>
    <dgm:pt modelId="{8FCA2399-3047-42AC-8552-804A022BB44B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http://javascript-minifier.com/</a:t>
          </a:r>
          <a:endParaRPr lang="de-DE" dirty="0">
            <a:solidFill>
              <a:schemeClr val="bg1"/>
            </a:solidFill>
          </a:endParaRPr>
        </a:p>
      </dgm:t>
    </dgm:pt>
    <dgm:pt modelId="{F02D8030-6DB0-4B72-966D-FF6456FF9761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dirty="0" smtClean="0">
            <a:solidFill>
              <a:schemeClr val="bg1"/>
            </a:solidFill>
          </a:endParaRPr>
        </a:p>
      </dgm:t>
    </dgm:pt>
    <dgm:pt modelId="{C5424CE0-F4C9-47F0-B72F-A0FFEFE4D768}" type="sibTrans" cxnId="{5384B595-2A56-4465-BB17-C2EC1A7B4010}">
      <dgm:prSet/>
      <dgm:spPr/>
      <dgm:t>
        <a:bodyPr/>
        <a:lstStyle/>
        <a:p>
          <a:endParaRPr lang="de-DE"/>
        </a:p>
      </dgm:t>
    </dgm:pt>
    <dgm:pt modelId="{41BBF36D-C781-43A0-AC54-EFC34281F828}" type="parTrans" cxnId="{5384B595-2A56-4465-BB17-C2EC1A7B4010}">
      <dgm:prSet/>
      <dgm:spPr/>
      <dgm:t>
        <a:bodyPr/>
        <a:lstStyle/>
        <a:p>
          <a:endParaRPr lang="de-DE"/>
        </a:p>
      </dgm:t>
    </dgm:pt>
    <dgm:pt modelId="{9BD15604-521D-4DDA-981F-B6D031280EDD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https://de.onpage.org/blog/above-the-fold-webseiten-richtig-Qaufbauen</a:t>
          </a:r>
          <a:endParaRPr lang="de-DE" dirty="0" smtClean="0">
            <a:solidFill>
              <a:schemeClr val="bg1"/>
            </a:solidFill>
          </a:endParaRPr>
        </a:p>
      </dgm:t>
    </dgm:pt>
    <dgm:pt modelId="{C60A9180-B8C0-4DF9-A2E0-2B12BEDF6258}" type="sibTrans" cxnId="{0AB960D9-6999-457C-8782-D31B688279EB}">
      <dgm:prSet/>
      <dgm:spPr/>
      <dgm:t>
        <a:bodyPr/>
        <a:lstStyle/>
        <a:p>
          <a:endParaRPr lang="de-DE"/>
        </a:p>
      </dgm:t>
    </dgm:pt>
    <dgm:pt modelId="{F9F1A26F-2049-48FA-B34F-BA515E45C7CA}" type="parTrans" cxnId="{0AB960D9-6999-457C-8782-D31B688279EB}">
      <dgm:prSet/>
      <dgm:spPr/>
      <dgm:t>
        <a:bodyPr/>
        <a:lstStyle/>
        <a:p>
          <a:endParaRPr lang="de-DE"/>
        </a:p>
      </dgm:t>
    </dgm:pt>
    <dgm:pt modelId="{0D5F6790-BD10-4D82-A09B-19B4CAED98B5}" type="sibTrans" cxnId="{142F73EA-6966-4B5C-96AD-B61F43BAED2A}">
      <dgm:prSet/>
      <dgm:spPr/>
      <dgm:t>
        <a:bodyPr/>
        <a:lstStyle/>
        <a:p>
          <a:endParaRPr lang="de-DE"/>
        </a:p>
      </dgm:t>
    </dgm:pt>
    <dgm:pt modelId="{441B3C19-1791-4309-B5BB-8C5E41842B9B}" type="parTrans" cxnId="{142F73EA-6966-4B5C-96AD-B61F43BAED2A}">
      <dgm:prSet/>
      <dgm:spPr/>
      <dgm:t>
        <a:bodyPr/>
        <a:lstStyle/>
        <a:p>
          <a:endParaRPr lang="de-DE"/>
        </a:p>
      </dgm:t>
    </dgm:pt>
    <dgm:pt modelId="{91964A02-6E62-402E-9E61-1C60969505AB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JS Dateien</a:t>
          </a:r>
          <a:endParaRPr lang="de-DE" dirty="0"/>
        </a:p>
      </dgm:t>
    </dgm:pt>
    <dgm:pt modelId="{B482FC19-CC89-4441-BC15-6EC2B11C07BE}">
      <dgm:prSet phldrT="[Text]"/>
      <dgm:spPr/>
      <dgm:t>
        <a:bodyPr/>
        <a:lstStyle/>
        <a:p>
          <a:r>
            <a:rPr lang="de-DE" dirty="0" smtClean="0"/>
            <a:t>CSS Sprites</a:t>
          </a:r>
          <a:endParaRPr lang="de-DE" dirty="0"/>
        </a:p>
      </dgm:t>
    </dgm:pt>
    <dgm:pt modelId="{B1B6FD1A-93A6-4F31-AB20-AF35CE0D674D}" type="sibTrans" cxnId="{FA3D035F-E160-4E4F-BE2B-A1C4051B1C60}">
      <dgm:prSet/>
      <dgm:spPr/>
      <dgm:t>
        <a:bodyPr/>
        <a:lstStyle/>
        <a:p>
          <a:endParaRPr lang="de-DE"/>
        </a:p>
      </dgm:t>
    </dgm:pt>
    <dgm:pt modelId="{1924CE64-3988-43F0-A470-84ED83C15E9B}" type="parTrans" cxnId="{FA3D035F-E160-4E4F-BE2B-A1C4051B1C60}">
      <dgm:prSet/>
      <dgm:spPr/>
      <dgm:t>
        <a:bodyPr/>
        <a:lstStyle/>
        <a:p>
          <a:endParaRPr lang="de-DE"/>
        </a:p>
      </dgm:t>
    </dgm:pt>
    <dgm:pt modelId="{D94A9E29-1D4B-44FA-A768-23A2BE78C41D}" type="sibTrans" cxnId="{249B80FB-5A6C-4E4C-B511-41E66BABFF16}">
      <dgm:prSet/>
      <dgm:spPr/>
      <dgm:t>
        <a:bodyPr/>
        <a:lstStyle/>
        <a:p>
          <a:endParaRPr lang="de-DE"/>
        </a:p>
      </dgm:t>
    </dgm:pt>
    <dgm:pt modelId="{23B0BB3D-5BBD-477D-B937-476A3D2091DE}" type="parTrans" cxnId="{249B80FB-5A6C-4E4C-B511-41E66BABFF16}">
      <dgm:prSet/>
      <dgm:spPr/>
      <dgm:t>
        <a:bodyPr/>
        <a:lstStyle/>
        <a:p>
          <a:endParaRPr lang="de-DE"/>
        </a:p>
      </dgm:t>
    </dgm:pt>
    <dgm:pt modelId="{34C8F986-1D40-458E-9EE2-9FC53D881C07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CSS Dateien</a:t>
          </a:r>
          <a:endParaRPr lang="de-DE" dirty="0"/>
        </a:p>
      </dgm:t>
    </dgm:pt>
    <dgm:pt modelId="{D7902292-3899-4E9D-8D21-3E46654C4D0D}" type="parTrans" cxnId="{CB2455AE-F6B3-489D-A58A-DD3747A377EB}">
      <dgm:prSet/>
      <dgm:spPr/>
      <dgm:t>
        <a:bodyPr/>
        <a:lstStyle/>
        <a:p>
          <a:endParaRPr lang="de-DE"/>
        </a:p>
      </dgm:t>
    </dgm:pt>
    <dgm:pt modelId="{057D8260-8369-4BD6-8C91-FFFFF6B343FC}" type="sibTrans" cxnId="{CB2455AE-F6B3-489D-A58A-DD3747A377EB}">
      <dgm:prSet/>
      <dgm:spPr/>
      <dgm:t>
        <a:bodyPr/>
        <a:lstStyle/>
        <a:p>
          <a:endParaRPr lang="de-DE"/>
        </a:p>
      </dgm:t>
    </dgm:pt>
    <dgm:pt modelId="{696C7831-2F98-41DA-BF7A-8A65EFB27309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dirty="0">
            <a:solidFill>
              <a:schemeClr val="bg1"/>
            </a:solidFill>
          </a:endParaRPr>
        </a:p>
      </dgm:t>
    </dgm:pt>
    <dgm:pt modelId="{8181531D-2C4C-4317-B6D4-B52897B88BD5}" type="parTrans" cxnId="{0BD545F6-DC3F-4137-BC2C-28B2B0F47232}">
      <dgm:prSet/>
      <dgm:spPr/>
      <dgm:t>
        <a:bodyPr/>
        <a:lstStyle/>
        <a:p>
          <a:endParaRPr lang="de-DE"/>
        </a:p>
      </dgm:t>
    </dgm:pt>
    <dgm:pt modelId="{C46985EE-F0DB-45BB-81B1-0AA763A8F3F8}" type="sibTrans" cxnId="{0BD545F6-DC3F-4137-BC2C-28B2B0F47232}">
      <dgm:prSet/>
      <dgm:spPr/>
      <dgm:t>
        <a:bodyPr/>
        <a:lstStyle/>
        <a:p>
          <a:endParaRPr lang="de-DE"/>
        </a:p>
      </dgm:t>
    </dgm:pt>
    <dgm:pt modelId="{6C73CA49-7A14-4B70-8FDA-986E50401E01}" type="pres">
      <dgm:prSet presAssocID="{F66D0EDD-F0BE-4E0A-B9F2-CE6FEDE4FAB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BA65FB55-BCA6-470B-9555-A5F8174C6A80}" type="pres">
      <dgm:prSet presAssocID="{5196642E-1B3E-4E49-A2CB-59462D35CFC8}" presName="vertOne" presStyleCnt="0"/>
      <dgm:spPr/>
    </dgm:pt>
    <dgm:pt modelId="{B51F714F-FDDD-45E1-8FD2-756C1D00E66E}" type="pres">
      <dgm:prSet presAssocID="{5196642E-1B3E-4E49-A2CB-59462D35CFC8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1EC7A3F-0DFA-4F38-B673-DCC71CF471FD}" type="pres">
      <dgm:prSet presAssocID="{5196642E-1B3E-4E49-A2CB-59462D35CFC8}" presName="parTransOne" presStyleCnt="0"/>
      <dgm:spPr/>
    </dgm:pt>
    <dgm:pt modelId="{FF5F4C92-FFB4-463B-8703-3C84A5CEC627}" type="pres">
      <dgm:prSet presAssocID="{5196642E-1B3E-4E49-A2CB-59462D35CFC8}" presName="horzOne" presStyleCnt="0"/>
      <dgm:spPr/>
    </dgm:pt>
    <dgm:pt modelId="{B8B17F07-BCCD-4551-AC0E-7A25B0B24D82}" type="pres">
      <dgm:prSet presAssocID="{B482FC19-CC89-4441-BC15-6EC2B11C07BE}" presName="vertTwo" presStyleCnt="0"/>
      <dgm:spPr/>
    </dgm:pt>
    <dgm:pt modelId="{5669A38B-3668-4BCB-A156-1DDA91D3FA94}" type="pres">
      <dgm:prSet presAssocID="{B482FC19-CC89-4441-BC15-6EC2B11C07BE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D145AD0-514D-465A-BE96-C61D1A6CF03A}" type="pres">
      <dgm:prSet presAssocID="{B482FC19-CC89-4441-BC15-6EC2B11C07BE}" presName="parTransTwo" presStyleCnt="0"/>
      <dgm:spPr/>
    </dgm:pt>
    <dgm:pt modelId="{F7C2CAEA-DC6E-4606-9F0C-54A585B76F3F}" type="pres">
      <dgm:prSet presAssocID="{B482FC19-CC89-4441-BC15-6EC2B11C07BE}" presName="horzTwo" presStyleCnt="0"/>
      <dgm:spPr/>
    </dgm:pt>
    <dgm:pt modelId="{22A45D73-E8D9-4A96-B04A-E2CBFEEB859A}" type="pres">
      <dgm:prSet presAssocID="{91964A02-6E62-402E-9E61-1C60969505AB}" presName="vertThree" presStyleCnt="0"/>
      <dgm:spPr/>
    </dgm:pt>
    <dgm:pt modelId="{EBA216B7-D99C-4CA1-997D-DD06F3F97BE7}" type="pres">
      <dgm:prSet presAssocID="{91964A02-6E62-402E-9E61-1C60969505AB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EF48E88-18E9-411C-8915-388CA30F02FE}" type="pres">
      <dgm:prSet presAssocID="{91964A02-6E62-402E-9E61-1C60969505AB}" presName="parTransThree" presStyleCnt="0"/>
      <dgm:spPr/>
    </dgm:pt>
    <dgm:pt modelId="{7E35897A-4BAB-4C3A-AB44-0D4D9AA5530A}" type="pres">
      <dgm:prSet presAssocID="{91964A02-6E62-402E-9E61-1C60969505AB}" presName="horzThree" presStyleCnt="0"/>
      <dgm:spPr/>
    </dgm:pt>
    <dgm:pt modelId="{429F3B16-ADF9-47DB-B6A8-8C950D939086}" type="pres">
      <dgm:prSet presAssocID="{34C8F986-1D40-458E-9EE2-9FC53D881C07}" presName="vertFour" presStyleCnt="0">
        <dgm:presLayoutVars>
          <dgm:chPref val="3"/>
        </dgm:presLayoutVars>
      </dgm:prSet>
      <dgm:spPr/>
    </dgm:pt>
    <dgm:pt modelId="{43406364-91E4-41E0-95F5-5A3F6094DEB4}" type="pres">
      <dgm:prSet presAssocID="{34C8F986-1D40-458E-9EE2-9FC53D881C0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79D2D0B-2A1F-41B9-A61D-90F1C0D5044A}" type="pres">
      <dgm:prSet presAssocID="{34C8F986-1D40-458E-9EE2-9FC53D881C07}" presName="horzFour" presStyleCnt="0"/>
      <dgm:spPr/>
    </dgm:pt>
    <dgm:pt modelId="{1572FA7A-6EAC-4EDF-A334-A51220C4B54E}" type="pres">
      <dgm:prSet presAssocID="{F84C237E-8092-49DC-8C06-CE5EE59661A8}" presName="sibSpaceOne" presStyleCnt="0"/>
      <dgm:spPr/>
    </dgm:pt>
    <dgm:pt modelId="{F772A6D3-774B-4093-9234-304F4C67C6DC}" type="pres">
      <dgm:prSet presAssocID="{9BD15604-521D-4DDA-981F-B6D031280EDD}" presName="vertOne" presStyleCnt="0"/>
      <dgm:spPr/>
    </dgm:pt>
    <dgm:pt modelId="{2266A9A1-FF82-4ADC-829F-5C4ECE66B720}" type="pres">
      <dgm:prSet presAssocID="{9BD15604-521D-4DDA-981F-B6D031280EDD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EB51AC9A-70EA-41F8-A6AF-E37F8FCDF65F}" type="pres">
      <dgm:prSet presAssocID="{9BD15604-521D-4DDA-981F-B6D031280EDD}" presName="parTransOne" presStyleCnt="0"/>
      <dgm:spPr/>
    </dgm:pt>
    <dgm:pt modelId="{E8A03CBC-6E74-4239-AA40-1AD34655AF5D}" type="pres">
      <dgm:prSet presAssocID="{9BD15604-521D-4DDA-981F-B6D031280EDD}" presName="horzOne" presStyleCnt="0"/>
      <dgm:spPr/>
    </dgm:pt>
    <dgm:pt modelId="{DA1D0E08-1EFC-49C1-BE73-D6B71402146E}" type="pres">
      <dgm:prSet presAssocID="{F02D8030-6DB0-4B72-966D-FF6456FF9761}" presName="vertTwo" presStyleCnt="0"/>
      <dgm:spPr/>
    </dgm:pt>
    <dgm:pt modelId="{9D2FA627-40EA-4C6F-8524-ABE3185D25B9}" type="pres">
      <dgm:prSet presAssocID="{F02D8030-6DB0-4B72-966D-FF6456FF976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12D807A-8EE9-4F2F-8036-41947E3596C5}" type="pres">
      <dgm:prSet presAssocID="{F02D8030-6DB0-4B72-966D-FF6456FF9761}" presName="parTransTwo" presStyleCnt="0"/>
      <dgm:spPr/>
    </dgm:pt>
    <dgm:pt modelId="{2CD62671-FC89-4D67-9EFC-C2F65F13FF43}" type="pres">
      <dgm:prSet presAssocID="{F02D8030-6DB0-4B72-966D-FF6456FF9761}" presName="horzTwo" presStyleCnt="0"/>
      <dgm:spPr/>
    </dgm:pt>
    <dgm:pt modelId="{B7B3B342-C093-4703-AE81-E842530B7DA5}" type="pres">
      <dgm:prSet presAssocID="{8FCA2399-3047-42AC-8552-804A022BB44B}" presName="vertThree" presStyleCnt="0"/>
      <dgm:spPr/>
    </dgm:pt>
    <dgm:pt modelId="{6389D3C0-C1B2-45D8-B94D-37CD57F3EFFB}" type="pres">
      <dgm:prSet presAssocID="{8FCA2399-3047-42AC-8552-804A022BB44B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4679348-0124-4769-B92B-89CDCCF4D8DC}" type="pres">
      <dgm:prSet presAssocID="{8FCA2399-3047-42AC-8552-804A022BB44B}" presName="parTransThree" presStyleCnt="0"/>
      <dgm:spPr/>
    </dgm:pt>
    <dgm:pt modelId="{11B18B18-7426-44A6-AF08-58A1AADD1B2E}" type="pres">
      <dgm:prSet presAssocID="{8FCA2399-3047-42AC-8552-804A022BB44B}" presName="horzThree" presStyleCnt="0"/>
      <dgm:spPr/>
    </dgm:pt>
    <dgm:pt modelId="{0CAB4EC6-76F6-4FC1-8A5F-03EFFED678A6}" type="pres">
      <dgm:prSet presAssocID="{696C7831-2F98-41DA-BF7A-8A65EFB27309}" presName="vertFour" presStyleCnt="0">
        <dgm:presLayoutVars>
          <dgm:chPref val="3"/>
        </dgm:presLayoutVars>
      </dgm:prSet>
      <dgm:spPr/>
    </dgm:pt>
    <dgm:pt modelId="{8B59E647-2B5D-427C-963C-B1FBB73B5A7F}" type="pres">
      <dgm:prSet presAssocID="{696C7831-2F98-41DA-BF7A-8A65EFB27309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F3CA2BF-51EC-4DFF-93D6-4C7244D10FC9}" type="pres">
      <dgm:prSet presAssocID="{696C7831-2F98-41DA-BF7A-8A65EFB27309}" presName="horzFour" presStyleCnt="0"/>
      <dgm:spPr/>
    </dgm:pt>
  </dgm:ptLst>
  <dgm:cxnLst>
    <dgm:cxn modelId="{249B80FB-5A6C-4E4C-B511-41E66BABFF16}" srcId="{B482FC19-CC89-4441-BC15-6EC2B11C07BE}" destId="{91964A02-6E62-402E-9E61-1C60969505AB}" srcOrd="0" destOrd="0" parTransId="{23B0BB3D-5BBD-477D-B937-476A3D2091DE}" sibTransId="{D94A9E29-1D4B-44FA-A768-23A2BE78C41D}"/>
    <dgm:cxn modelId="{F7BF085E-E1FE-4129-877F-98016BD1F274}" type="presOf" srcId="{9BD15604-521D-4DDA-981F-B6D031280EDD}" destId="{2266A9A1-FF82-4ADC-829F-5C4ECE66B720}" srcOrd="0" destOrd="0" presId="urn:microsoft.com/office/officeart/2005/8/layout/hierarchy4"/>
    <dgm:cxn modelId="{5384B595-2A56-4465-BB17-C2EC1A7B4010}" srcId="{F02D8030-6DB0-4B72-966D-FF6456FF9761}" destId="{8FCA2399-3047-42AC-8552-804A022BB44B}" srcOrd="0" destOrd="0" parTransId="{41BBF36D-C781-43A0-AC54-EFC34281F828}" sibTransId="{C5424CE0-F4C9-47F0-B72F-A0FFEFE4D768}"/>
    <dgm:cxn modelId="{0AB960D9-6999-457C-8782-D31B688279EB}" srcId="{F66D0EDD-F0BE-4E0A-B9F2-CE6FEDE4FAB8}" destId="{9BD15604-521D-4DDA-981F-B6D031280EDD}" srcOrd="1" destOrd="0" parTransId="{F9F1A26F-2049-48FA-B34F-BA515E45C7CA}" sibTransId="{C60A9180-B8C0-4DF9-A2E0-2B12BEDF6258}"/>
    <dgm:cxn modelId="{0BD545F6-DC3F-4137-BC2C-28B2B0F47232}" srcId="{8FCA2399-3047-42AC-8552-804A022BB44B}" destId="{696C7831-2F98-41DA-BF7A-8A65EFB27309}" srcOrd="0" destOrd="0" parTransId="{8181531D-2C4C-4317-B6D4-B52897B88BD5}" sibTransId="{C46985EE-F0DB-45BB-81B1-0AA763A8F3F8}"/>
    <dgm:cxn modelId="{142F73EA-6966-4B5C-96AD-B61F43BAED2A}" srcId="{9BD15604-521D-4DDA-981F-B6D031280EDD}" destId="{F02D8030-6DB0-4B72-966D-FF6456FF9761}" srcOrd="0" destOrd="0" parTransId="{441B3C19-1791-4309-B5BB-8C5E41842B9B}" sibTransId="{0D5F6790-BD10-4D82-A09B-19B4CAED98B5}"/>
    <dgm:cxn modelId="{CB2455AE-F6B3-489D-A58A-DD3747A377EB}" srcId="{91964A02-6E62-402E-9E61-1C60969505AB}" destId="{34C8F986-1D40-458E-9EE2-9FC53D881C07}" srcOrd="0" destOrd="0" parTransId="{D7902292-3899-4E9D-8D21-3E46654C4D0D}" sibTransId="{057D8260-8369-4BD6-8C91-FFFFF6B343FC}"/>
    <dgm:cxn modelId="{DA7A43B6-C64A-4F62-B862-04C28BC0634A}" type="presOf" srcId="{8FCA2399-3047-42AC-8552-804A022BB44B}" destId="{6389D3C0-C1B2-45D8-B94D-37CD57F3EFFB}" srcOrd="0" destOrd="0" presId="urn:microsoft.com/office/officeart/2005/8/layout/hierarchy4"/>
    <dgm:cxn modelId="{5833EB50-4F2F-4F5B-80DE-9960BF8ADE90}" type="presOf" srcId="{696C7831-2F98-41DA-BF7A-8A65EFB27309}" destId="{8B59E647-2B5D-427C-963C-B1FBB73B5A7F}" srcOrd="0" destOrd="0" presId="urn:microsoft.com/office/officeart/2005/8/layout/hierarchy4"/>
    <dgm:cxn modelId="{39E2E4A6-614C-4B84-B3E1-B18E5E7BC01F}" type="presOf" srcId="{F02D8030-6DB0-4B72-966D-FF6456FF9761}" destId="{9D2FA627-40EA-4C6F-8524-ABE3185D25B9}" srcOrd="0" destOrd="0" presId="urn:microsoft.com/office/officeart/2005/8/layout/hierarchy4"/>
    <dgm:cxn modelId="{06A0BF0F-7395-434E-9967-78C2423C929F}" type="presOf" srcId="{34C8F986-1D40-458E-9EE2-9FC53D881C07}" destId="{43406364-91E4-41E0-95F5-5A3F6094DEB4}" srcOrd="0" destOrd="0" presId="urn:microsoft.com/office/officeart/2005/8/layout/hierarchy4"/>
    <dgm:cxn modelId="{6C48FE22-7772-45FC-A0DF-88DF89CE5748}" type="presOf" srcId="{5196642E-1B3E-4E49-A2CB-59462D35CFC8}" destId="{B51F714F-FDDD-45E1-8FD2-756C1D00E66E}" srcOrd="0" destOrd="0" presId="urn:microsoft.com/office/officeart/2005/8/layout/hierarchy4"/>
    <dgm:cxn modelId="{94F60DAF-CA28-45C1-8CD4-464581186C4B}" type="presOf" srcId="{91964A02-6E62-402E-9E61-1C60969505AB}" destId="{EBA216B7-D99C-4CA1-997D-DD06F3F97BE7}" srcOrd="0" destOrd="0" presId="urn:microsoft.com/office/officeart/2005/8/layout/hierarchy4"/>
    <dgm:cxn modelId="{7124E362-1223-4DA7-9E58-473D133A2F7F}" srcId="{F66D0EDD-F0BE-4E0A-B9F2-CE6FEDE4FAB8}" destId="{5196642E-1B3E-4E49-A2CB-59462D35CFC8}" srcOrd="0" destOrd="0" parTransId="{4C2BCEED-B679-4D25-A9BD-58A68B558EB3}" sibTransId="{F84C237E-8092-49DC-8C06-CE5EE59661A8}"/>
    <dgm:cxn modelId="{A20E6573-5DEF-48AE-90CE-D46B21C52EBE}" type="presOf" srcId="{F66D0EDD-F0BE-4E0A-B9F2-CE6FEDE4FAB8}" destId="{6C73CA49-7A14-4B70-8FDA-986E50401E01}" srcOrd="0" destOrd="0" presId="urn:microsoft.com/office/officeart/2005/8/layout/hierarchy4"/>
    <dgm:cxn modelId="{58DCE65F-D08E-4693-85F1-3BE71A55D744}" type="presOf" srcId="{B482FC19-CC89-4441-BC15-6EC2B11C07BE}" destId="{5669A38B-3668-4BCB-A156-1DDA91D3FA94}" srcOrd="0" destOrd="0" presId="urn:microsoft.com/office/officeart/2005/8/layout/hierarchy4"/>
    <dgm:cxn modelId="{FA3D035F-E160-4E4F-BE2B-A1C4051B1C60}" srcId="{5196642E-1B3E-4E49-A2CB-59462D35CFC8}" destId="{B482FC19-CC89-4441-BC15-6EC2B11C07BE}" srcOrd="0" destOrd="0" parTransId="{1924CE64-3988-43F0-A470-84ED83C15E9B}" sibTransId="{B1B6FD1A-93A6-4F31-AB20-AF35CE0D674D}"/>
    <dgm:cxn modelId="{302E2F08-F475-4F70-BE66-DABCA1662251}" type="presParOf" srcId="{6C73CA49-7A14-4B70-8FDA-986E50401E01}" destId="{BA65FB55-BCA6-470B-9555-A5F8174C6A80}" srcOrd="0" destOrd="0" presId="urn:microsoft.com/office/officeart/2005/8/layout/hierarchy4"/>
    <dgm:cxn modelId="{4F065AA6-B716-4493-B888-628E766F9ED3}" type="presParOf" srcId="{BA65FB55-BCA6-470B-9555-A5F8174C6A80}" destId="{B51F714F-FDDD-45E1-8FD2-756C1D00E66E}" srcOrd="0" destOrd="0" presId="urn:microsoft.com/office/officeart/2005/8/layout/hierarchy4"/>
    <dgm:cxn modelId="{B12E94F7-7356-414E-A8D6-E26838F7BCD3}" type="presParOf" srcId="{BA65FB55-BCA6-470B-9555-A5F8174C6A80}" destId="{F1EC7A3F-0DFA-4F38-B673-DCC71CF471FD}" srcOrd="1" destOrd="0" presId="urn:microsoft.com/office/officeart/2005/8/layout/hierarchy4"/>
    <dgm:cxn modelId="{0E0EF10E-6AFE-4301-8D98-CFB441048EE6}" type="presParOf" srcId="{BA65FB55-BCA6-470B-9555-A5F8174C6A80}" destId="{FF5F4C92-FFB4-463B-8703-3C84A5CEC627}" srcOrd="2" destOrd="0" presId="urn:microsoft.com/office/officeart/2005/8/layout/hierarchy4"/>
    <dgm:cxn modelId="{A28AE4D9-6177-44B0-AE17-1BDBDA9ED1DB}" type="presParOf" srcId="{FF5F4C92-FFB4-463B-8703-3C84A5CEC627}" destId="{B8B17F07-BCCD-4551-AC0E-7A25B0B24D82}" srcOrd="0" destOrd="0" presId="urn:microsoft.com/office/officeart/2005/8/layout/hierarchy4"/>
    <dgm:cxn modelId="{346270F2-8DC3-436F-AF2D-82B6F1FB4610}" type="presParOf" srcId="{B8B17F07-BCCD-4551-AC0E-7A25B0B24D82}" destId="{5669A38B-3668-4BCB-A156-1DDA91D3FA94}" srcOrd="0" destOrd="0" presId="urn:microsoft.com/office/officeart/2005/8/layout/hierarchy4"/>
    <dgm:cxn modelId="{54184C46-8FC0-452D-98E1-DBAA192CB01A}" type="presParOf" srcId="{B8B17F07-BCCD-4551-AC0E-7A25B0B24D82}" destId="{DD145AD0-514D-465A-BE96-C61D1A6CF03A}" srcOrd="1" destOrd="0" presId="urn:microsoft.com/office/officeart/2005/8/layout/hierarchy4"/>
    <dgm:cxn modelId="{734E305E-3888-4CD6-A328-3CE0910828F9}" type="presParOf" srcId="{B8B17F07-BCCD-4551-AC0E-7A25B0B24D82}" destId="{F7C2CAEA-DC6E-4606-9F0C-54A585B76F3F}" srcOrd="2" destOrd="0" presId="urn:microsoft.com/office/officeart/2005/8/layout/hierarchy4"/>
    <dgm:cxn modelId="{E9EF8B7D-C373-4434-A418-2748B6BF9B2C}" type="presParOf" srcId="{F7C2CAEA-DC6E-4606-9F0C-54A585B76F3F}" destId="{22A45D73-E8D9-4A96-B04A-E2CBFEEB859A}" srcOrd="0" destOrd="0" presId="urn:microsoft.com/office/officeart/2005/8/layout/hierarchy4"/>
    <dgm:cxn modelId="{4742DF66-9265-4215-8911-1820C1C7B8EF}" type="presParOf" srcId="{22A45D73-E8D9-4A96-B04A-E2CBFEEB859A}" destId="{EBA216B7-D99C-4CA1-997D-DD06F3F97BE7}" srcOrd="0" destOrd="0" presId="urn:microsoft.com/office/officeart/2005/8/layout/hierarchy4"/>
    <dgm:cxn modelId="{48F8D7C5-7A86-4324-9DA2-2ECDBBE421CD}" type="presParOf" srcId="{22A45D73-E8D9-4A96-B04A-E2CBFEEB859A}" destId="{BEF48E88-18E9-411C-8915-388CA30F02FE}" srcOrd="1" destOrd="0" presId="urn:microsoft.com/office/officeart/2005/8/layout/hierarchy4"/>
    <dgm:cxn modelId="{074DB4DF-E8BA-490B-BAEB-F4AB4BFCC0F5}" type="presParOf" srcId="{22A45D73-E8D9-4A96-B04A-E2CBFEEB859A}" destId="{7E35897A-4BAB-4C3A-AB44-0D4D9AA5530A}" srcOrd="2" destOrd="0" presId="urn:microsoft.com/office/officeart/2005/8/layout/hierarchy4"/>
    <dgm:cxn modelId="{054273DC-2ADC-4051-95F4-596869C345F0}" type="presParOf" srcId="{7E35897A-4BAB-4C3A-AB44-0D4D9AA5530A}" destId="{429F3B16-ADF9-47DB-B6A8-8C950D939086}" srcOrd="0" destOrd="0" presId="urn:microsoft.com/office/officeart/2005/8/layout/hierarchy4"/>
    <dgm:cxn modelId="{6F86C700-61E7-443D-85AA-117AA7152101}" type="presParOf" srcId="{429F3B16-ADF9-47DB-B6A8-8C950D939086}" destId="{43406364-91E4-41E0-95F5-5A3F6094DEB4}" srcOrd="0" destOrd="0" presId="urn:microsoft.com/office/officeart/2005/8/layout/hierarchy4"/>
    <dgm:cxn modelId="{15526076-A10B-4641-A5D9-036E272864C1}" type="presParOf" srcId="{429F3B16-ADF9-47DB-B6A8-8C950D939086}" destId="{479D2D0B-2A1F-41B9-A61D-90F1C0D5044A}" srcOrd="1" destOrd="0" presId="urn:microsoft.com/office/officeart/2005/8/layout/hierarchy4"/>
    <dgm:cxn modelId="{EFB13CA3-6B8D-481E-910C-E1596E96C311}" type="presParOf" srcId="{6C73CA49-7A14-4B70-8FDA-986E50401E01}" destId="{1572FA7A-6EAC-4EDF-A334-A51220C4B54E}" srcOrd="1" destOrd="0" presId="urn:microsoft.com/office/officeart/2005/8/layout/hierarchy4"/>
    <dgm:cxn modelId="{CC26C0D3-4192-49A5-8B00-3E25CEEB61A6}" type="presParOf" srcId="{6C73CA49-7A14-4B70-8FDA-986E50401E01}" destId="{F772A6D3-774B-4093-9234-304F4C67C6DC}" srcOrd="2" destOrd="0" presId="urn:microsoft.com/office/officeart/2005/8/layout/hierarchy4"/>
    <dgm:cxn modelId="{6449B9D1-2AAC-41BF-801F-D57279B150B8}" type="presParOf" srcId="{F772A6D3-774B-4093-9234-304F4C67C6DC}" destId="{2266A9A1-FF82-4ADC-829F-5C4ECE66B720}" srcOrd="0" destOrd="0" presId="urn:microsoft.com/office/officeart/2005/8/layout/hierarchy4"/>
    <dgm:cxn modelId="{AA7F046D-87B2-4027-A3AB-14BD9450CE75}" type="presParOf" srcId="{F772A6D3-774B-4093-9234-304F4C67C6DC}" destId="{EB51AC9A-70EA-41F8-A6AF-E37F8FCDF65F}" srcOrd="1" destOrd="0" presId="urn:microsoft.com/office/officeart/2005/8/layout/hierarchy4"/>
    <dgm:cxn modelId="{DF1B6533-DA52-43B2-BE47-E07394792122}" type="presParOf" srcId="{F772A6D3-774B-4093-9234-304F4C67C6DC}" destId="{E8A03CBC-6E74-4239-AA40-1AD34655AF5D}" srcOrd="2" destOrd="0" presId="urn:microsoft.com/office/officeart/2005/8/layout/hierarchy4"/>
    <dgm:cxn modelId="{4900E1A5-7976-4E2A-BBC7-FD872C7C85C7}" type="presParOf" srcId="{E8A03CBC-6E74-4239-AA40-1AD34655AF5D}" destId="{DA1D0E08-1EFC-49C1-BE73-D6B71402146E}" srcOrd="0" destOrd="0" presId="urn:microsoft.com/office/officeart/2005/8/layout/hierarchy4"/>
    <dgm:cxn modelId="{CBB328A0-8BAD-4D45-86EF-051E596F40CA}" type="presParOf" srcId="{DA1D0E08-1EFC-49C1-BE73-D6B71402146E}" destId="{9D2FA627-40EA-4C6F-8524-ABE3185D25B9}" srcOrd="0" destOrd="0" presId="urn:microsoft.com/office/officeart/2005/8/layout/hierarchy4"/>
    <dgm:cxn modelId="{43FD0281-1E06-4973-B7DC-CB79B535F3AF}" type="presParOf" srcId="{DA1D0E08-1EFC-49C1-BE73-D6B71402146E}" destId="{112D807A-8EE9-4F2F-8036-41947E3596C5}" srcOrd="1" destOrd="0" presId="urn:microsoft.com/office/officeart/2005/8/layout/hierarchy4"/>
    <dgm:cxn modelId="{04E4FE85-5C43-4755-9A6E-9062B75E9F67}" type="presParOf" srcId="{DA1D0E08-1EFC-49C1-BE73-D6B71402146E}" destId="{2CD62671-FC89-4D67-9EFC-C2F65F13FF43}" srcOrd="2" destOrd="0" presId="urn:microsoft.com/office/officeart/2005/8/layout/hierarchy4"/>
    <dgm:cxn modelId="{59536F0F-8FF8-4596-8ACC-8C629EB642A3}" type="presParOf" srcId="{2CD62671-FC89-4D67-9EFC-C2F65F13FF43}" destId="{B7B3B342-C093-4703-AE81-E842530B7DA5}" srcOrd="0" destOrd="0" presId="urn:microsoft.com/office/officeart/2005/8/layout/hierarchy4"/>
    <dgm:cxn modelId="{F5677FFF-5187-4A84-B483-71E53120B7DA}" type="presParOf" srcId="{B7B3B342-C093-4703-AE81-E842530B7DA5}" destId="{6389D3C0-C1B2-45D8-B94D-37CD57F3EFFB}" srcOrd="0" destOrd="0" presId="urn:microsoft.com/office/officeart/2005/8/layout/hierarchy4"/>
    <dgm:cxn modelId="{41F0307A-182C-4602-AB27-8D676CA17602}" type="presParOf" srcId="{B7B3B342-C093-4703-AE81-E842530B7DA5}" destId="{24679348-0124-4769-B92B-89CDCCF4D8DC}" srcOrd="1" destOrd="0" presId="urn:microsoft.com/office/officeart/2005/8/layout/hierarchy4"/>
    <dgm:cxn modelId="{D44BBCCC-501C-4B3A-9E06-C38937108B19}" type="presParOf" srcId="{B7B3B342-C093-4703-AE81-E842530B7DA5}" destId="{11B18B18-7426-44A6-AF08-58A1AADD1B2E}" srcOrd="2" destOrd="0" presId="urn:microsoft.com/office/officeart/2005/8/layout/hierarchy4"/>
    <dgm:cxn modelId="{63079BEB-14F4-4CE5-B6FF-EA1FE14A82F9}" type="presParOf" srcId="{11B18B18-7426-44A6-AF08-58A1AADD1B2E}" destId="{0CAB4EC6-76F6-4FC1-8A5F-03EFFED678A6}" srcOrd="0" destOrd="0" presId="urn:microsoft.com/office/officeart/2005/8/layout/hierarchy4"/>
    <dgm:cxn modelId="{F1611535-D9CE-491A-AD7E-79A33FD49ED6}" type="presParOf" srcId="{0CAB4EC6-76F6-4FC1-8A5F-03EFFED678A6}" destId="{8B59E647-2B5D-427C-963C-B1FBB73B5A7F}" srcOrd="0" destOrd="0" presId="urn:microsoft.com/office/officeart/2005/8/layout/hierarchy4"/>
    <dgm:cxn modelId="{1BCE6C2E-4DC0-4420-A2B8-C228F77E9476}" type="presParOf" srcId="{0CAB4EC6-76F6-4FC1-8A5F-03EFFED678A6}" destId="{0F3CA2BF-51EC-4DFF-93D6-4C7244D10FC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F714F-FDDD-45E1-8FD2-756C1D00E66E}">
      <dsp:nvSpPr>
        <dsp:cNvPr id="0" name=""/>
        <dsp:cNvSpPr/>
      </dsp:nvSpPr>
      <dsp:spPr>
        <a:xfrm>
          <a:off x="297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Above</a:t>
          </a:r>
          <a:r>
            <a:rPr lang="de-DE" sz="900" kern="1200" dirty="0" smtClean="0"/>
            <a:t> </a:t>
          </a:r>
          <a:r>
            <a:rPr lang="de-DE" sz="900" kern="1200" dirty="0" err="1" smtClean="0"/>
            <a:t>the</a:t>
          </a:r>
          <a:r>
            <a:rPr lang="de-DE" sz="900" kern="1200" dirty="0" smtClean="0"/>
            <a:t> </a:t>
          </a:r>
          <a:r>
            <a:rPr lang="de-DE" sz="900" kern="1200" dirty="0" err="1" smtClean="0"/>
            <a:t>fold</a:t>
          </a:r>
          <a:endParaRPr lang="de-DE" sz="900" kern="1200" dirty="0"/>
        </a:p>
      </dsp:txBody>
      <dsp:txXfrm>
        <a:off x="37914" y="35263"/>
        <a:ext cx="3912963" cy="1123186"/>
      </dsp:txXfrm>
    </dsp:sp>
    <dsp:sp modelId="{5669A38B-3668-4BCB-A156-1DDA91D3FA94}">
      <dsp:nvSpPr>
        <dsp:cNvPr id="0" name=""/>
        <dsp:cNvSpPr/>
      </dsp:nvSpPr>
      <dsp:spPr>
        <a:xfrm>
          <a:off x="297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/>
            <a:t>CSS Sprites</a:t>
          </a:r>
          <a:endParaRPr lang="de-DE" sz="900" kern="1200" dirty="0"/>
        </a:p>
      </dsp:txBody>
      <dsp:txXfrm>
        <a:off x="37914" y="1341275"/>
        <a:ext cx="3912963" cy="1123186"/>
      </dsp:txXfrm>
    </dsp:sp>
    <dsp:sp modelId="{EBA216B7-D99C-4CA1-997D-DD06F3F97BE7}">
      <dsp:nvSpPr>
        <dsp:cNvPr id="0" name=""/>
        <dsp:cNvSpPr/>
      </dsp:nvSpPr>
      <dsp:spPr>
        <a:xfrm>
          <a:off x="297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Minifizierung</a:t>
          </a:r>
          <a:r>
            <a:rPr lang="de-DE" sz="900" kern="1200" dirty="0" smtClean="0"/>
            <a:t> von JS Dateien</a:t>
          </a:r>
          <a:endParaRPr lang="de-DE" sz="900" kern="1200" dirty="0"/>
        </a:p>
      </dsp:txBody>
      <dsp:txXfrm>
        <a:off x="37914" y="2647287"/>
        <a:ext cx="3912963" cy="1123186"/>
      </dsp:txXfrm>
    </dsp:sp>
    <dsp:sp modelId="{43406364-91E4-41E0-95F5-5A3F6094DEB4}">
      <dsp:nvSpPr>
        <dsp:cNvPr id="0" name=""/>
        <dsp:cNvSpPr/>
      </dsp:nvSpPr>
      <dsp:spPr>
        <a:xfrm>
          <a:off x="297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Minifizierung</a:t>
          </a:r>
          <a:r>
            <a:rPr lang="de-DE" sz="900" kern="1200" dirty="0" smtClean="0"/>
            <a:t> von CSS Dateien</a:t>
          </a:r>
          <a:endParaRPr lang="de-DE" sz="900" kern="1200" dirty="0"/>
        </a:p>
      </dsp:txBody>
      <dsp:txXfrm>
        <a:off x="37914" y="3953299"/>
        <a:ext cx="3912963" cy="1123186"/>
      </dsp:txXfrm>
    </dsp:sp>
    <dsp:sp modelId="{2266A9A1-FF82-4ADC-829F-5C4ECE66B720}">
      <dsp:nvSpPr>
        <dsp:cNvPr id="0" name=""/>
        <dsp:cNvSpPr/>
      </dsp:nvSpPr>
      <dsp:spPr>
        <a:xfrm>
          <a:off x="465494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https://de.onpage.org/blog/above-the-fold-webseiten-richtig-Qaufbauen</a:t>
          </a:r>
          <a:endParaRPr lang="de-DE" sz="900" kern="1200" dirty="0" smtClean="0">
            <a:solidFill>
              <a:schemeClr val="bg1"/>
            </a:solidFill>
          </a:endParaRPr>
        </a:p>
      </dsp:txBody>
      <dsp:txXfrm>
        <a:off x="4689884" y="35263"/>
        <a:ext cx="3912963" cy="1123186"/>
      </dsp:txXfrm>
    </dsp:sp>
    <dsp:sp modelId="{9D2FA627-40EA-4C6F-8524-ABE3185D25B9}">
      <dsp:nvSpPr>
        <dsp:cNvPr id="0" name=""/>
        <dsp:cNvSpPr/>
      </dsp:nvSpPr>
      <dsp:spPr>
        <a:xfrm>
          <a:off x="465494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sz="900" kern="1200" dirty="0" smtClean="0">
            <a:solidFill>
              <a:schemeClr val="bg1"/>
            </a:solidFill>
          </a:endParaRPr>
        </a:p>
      </dsp:txBody>
      <dsp:txXfrm>
        <a:off x="4689884" y="1341275"/>
        <a:ext cx="3912963" cy="1123186"/>
      </dsp:txXfrm>
    </dsp:sp>
    <dsp:sp modelId="{6389D3C0-C1B2-45D8-B94D-37CD57F3EFFB}">
      <dsp:nvSpPr>
        <dsp:cNvPr id="0" name=""/>
        <dsp:cNvSpPr/>
      </dsp:nvSpPr>
      <dsp:spPr>
        <a:xfrm>
          <a:off x="465494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http://javascript-minifier.com/</a:t>
          </a:r>
          <a:endParaRPr lang="de-DE" sz="900" kern="1200" dirty="0">
            <a:solidFill>
              <a:schemeClr val="bg1"/>
            </a:solidFill>
          </a:endParaRPr>
        </a:p>
      </dsp:txBody>
      <dsp:txXfrm>
        <a:off x="4689884" y="2647287"/>
        <a:ext cx="3912963" cy="1123186"/>
      </dsp:txXfrm>
    </dsp:sp>
    <dsp:sp modelId="{8B59E647-2B5D-427C-963C-B1FBB73B5A7F}">
      <dsp:nvSpPr>
        <dsp:cNvPr id="0" name=""/>
        <dsp:cNvSpPr/>
      </dsp:nvSpPr>
      <dsp:spPr>
        <a:xfrm>
          <a:off x="465494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sz="900" kern="1200" dirty="0">
            <a:solidFill>
              <a:schemeClr val="bg1"/>
            </a:solidFill>
          </a:endParaRPr>
        </a:p>
      </dsp:txBody>
      <dsp:txXfrm>
        <a:off x="4689884" y="3953299"/>
        <a:ext cx="3912963" cy="1123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B349A-C721-4934-9DA3-4F19BB882D91}" type="datetimeFigureOut">
              <a:rPr lang="de-DE" smtClean="0"/>
              <a:t>06.07.2015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46BD4-571A-4C5F-8187-E5D74AC745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783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5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504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152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681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3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698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Zu guter </a:t>
            </a:r>
            <a:r>
              <a:rPr lang="de-DE" dirty="0" err="1" smtClean="0"/>
              <a:t>letzt</a:t>
            </a:r>
            <a:r>
              <a:rPr lang="de-DE" dirty="0" smtClean="0"/>
              <a:t> noch ein Positivbeispiel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34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785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1516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50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9750" y="2276114"/>
            <a:ext cx="6120000" cy="837628"/>
          </a:xfrm>
        </p:spPr>
        <p:txBody>
          <a:bodyPr tIns="0" bIns="72000" anchor="b">
            <a:noAutofit/>
          </a:bodyPr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pic>
        <p:nvPicPr>
          <p:cNvPr id="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358515"/>
            <a:ext cx="6120000" cy="1727621"/>
          </a:xfrm>
        </p:spPr>
        <p:txBody>
          <a:bodyPr t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durch Klicken bearbeiten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-Profil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>
            <p:ph type="body" sz="quarter" idx="49"/>
          </p:nvPr>
        </p:nvSpPr>
        <p:spPr>
          <a:xfrm>
            <a:off x="4643438" y="1790068"/>
            <a:ext cx="4248000" cy="4518657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80000"/>
              <a:defRPr sz="1100"/>
            </a:lvl1pPr>
            <a:lvl2pPr marL="288000" marR="0" indent="-144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"/>
              <a:tabLst/>
              <a:defRPr sz="1100"/>
            </a:lvl2pPr>
            <a:lvl3pPr marL="432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3pPr>
            <a:lvl4pPr marL="576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4pPr>
            <a:lvl5pPr marL="720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8" name="Bildplatzhalter 57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49124" y="1196975"/>
            <a:ext cx="1341756" cy="1836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buNone/>
              <a:defRPr sz="1100"/>
            </a:lvl1pPr>
          </a:lstStyle>
          <a:p>
            <a:r>
              <a:rPr lang="de-DE" dirty="0" smtClean="0"/>
              <a:t>Foto einfügen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1691093" y="2066491"/>
            <a:ext cx="2808000" cy="972000"/>
          </a:xfrm>
          <a:prstGeom prst="rect">
            <a:avLst/>
          </a:prstGeom>
        </p:spPr>
        <p:txBody>
          <a:bodyPr lIns="0" rIns="0"/>
          <a:lstStyle>
            <a:lvl1pPr marL="144000" indent="-144000">
              <a:lnSpc>
                <a:spcPct val="100000"/>
              </a:lnSpc>
              <a:spcBef>
                <a:spcPts val="200"/>
              </a:spcBef>
              <a:buSzPct val="80000"/>
              <a:buFont typeface="Wingdings" panose="05000000000000000000" pitchFamily="2" charset="2"/>
              <a:buChar char="n"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(max. 4 Zeilen)</a:t>
            </a:r>
          </a:p>
          <a:p>
            <a:pPr lvl="0"/>
            <a:r>
              <a:rPr lang="de-DE" dirty="0" smtClean="0"/>
              <a:t>2</a:t>
            </a:r>
          </a:p>
          <a:p>
            <a:pPr lvl="0"/>
            <a:r>
              <a:rPr lang="de-DE" dirty="0" smtClean="0"/>
              <a:t>3</a:t>
            </a:r>
          </a:p>
          <a:p>
            <a:pPr lvl="0"/>
            <a:r>
              <a:rPr lang="de-DE" dirty="0" smtClean="0"/>
              <a:t>4</a:t>
            </a:r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39" hasCustomPrompt="1"/>
          </p:nvPr>
        </p:nvSpPr>
        <p:spPr>
          <a:xfrm>
            <a:off x="249123" y="3381780"/>
            <a:ext cx="4246088" cy="1284767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Arial" pitchFamily="34" charset="0"/>
              <a:buNone/>
              <a:tabLst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MM/YYYY – MM/YYYY	Studium der Informatik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Seit MM/YYYY	iteratec GmbH</a:t>
            </a:r>
          </a:p>
        </p:txBody>
      </p:sp>
      <p:sp>
        <p:nvSpPr>
          <p:cNvPr id="16" name="Textplatzhalter 29"/>
          <p:cNvSpPr>
            <a:spLocks noGrp="1"/>
          </p:cNvSpPr>
          <p:nvPr>
            <p:ph type="body" sz="quarter" idx="43" hasCustomPrompt="1"/>
          </p:nvPr>
        </p:nvSpPr>
        <p:spPr>
          <a:xfrm>
            <a:off x="1691093" y="1495188"/>
            <a:ext cx="280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lvl1pPr marL="270000" indent="-270000">
              <a:buNone/>
              <a:defRPr lang="de-DE" sz="1100" b="0" dirty="0" smtClean="0">
                <a:solidFill>
                  <a:srgbClr val="000000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A9218E"/>
              </a:buClr>
              <a:buSzPct val="75000"/>
            </a:pPr>
            <a:r>
              <a:rPr lang="de-DE" dirty="0" smtClean="0"/>
              <a:t>Rolle/Titel bei iteratec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691093" y="1196975"/>
            <a:ext cx="280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>
            <a:lvl1pPr marL="194400" indent="-194400">
              <a:buNone/>
              <a:defRPr lang="de-DE" sz="1200" b="1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Vorname Nachname</a:t>
            </a:r>
            <a:endParaRPr lang="de-DE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1691093" y="1783244"/>
            <a:ext cx="280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Schwerpunkte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49123" y="3099156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Ausbildung / Beruflicher Werdegang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49123" y="4683799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Informatikkenntnisse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643438" y="1196975"/>
            <a:ext cx="424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Ausgewählte Projekte und Tätigkeiten 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4643438" y="1502012"/>
            <a:ext cx="424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200" b="0"/>
            </a:lvl1pPr>
          </a:lstStyle>
          <a:p>
            <a:pPr>
              <a:buClr>
                <a:srgbClr val="A9218E"/>
              </a:buClr>
            </a:pPr>
            <a:r>
              <a:rPr lang="de-DE" sz="1100" dirty="0" smtClean="0">
                <a:solidFill>
                  <a:srgbClr val="000000"/>
                </a:solidFill>
              </a:rPr>
              <a:t>Berufserfahrung: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52" hasCustomPrompt="1"/>
          </p:nvPr>
        </p:nvSpPr>
        <p:spPr>
          <a:xfrm>
            <a:off x="5940152" y="1502011"/>
            <a:ext cx="1296144" cy="241980"/>
          </a:xfrm>
          <a:prstGeom prst="rect">
            <a:avLst/>
          </a:prstGeom>
          <a:noFill/>
        </p:spPr>
        <p:txBody>
          <a:bodyPr wrap="square" tIns="36000" bIns="36000" rtlCol="0">
            <a:spAutoFit/>
          </a:bodyPr>
          <a:lstStyle>
            <a:lvl1pPr marL="194400" indent="-194400">
              <a:buNone/>
              <a:defRPr lang="de-DE" sz="1100" b="0" smtClean="0"/>
            </a:lvl1pPr>
            <a:lvl2pPr>
              <a:defRPr lang="de-DE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dirty="0" smtClean="0"/>
              <a:t>XX Jahre</a:t>
            </a:r>
          </a:p>
        </p:txBody>
      </p:sp>
      <p:sp>
        <p:nvSpPr>
          <p:cNvPr id="17" name="Textplatzhalter 29"/>
          <p:cNvSpPr>
            <a:spLocks noGrp="1"/>
          </p:cNvSpPr>
          <p:nvPr>
            <p:ph type="body" sz="quarter" idx="53"/>
          </p:nvPr>
        </p:nvSpPr>
        <p:spPr>
          <a:xfrm>
            <a:off x="249123" y="4969003"/>
            <a:ext cx="4248000" cy="1512168"/>
          </a:xfrm>
          <a:prstGeom prst="rect">
            <a:avLst/>
          </a:prstGeom>
        </p:spPr>
        <p:txBody>
          <a:bodyPr lIns="0" rIns="0"/>
          <a:lstStyle>
            <a:lvl1pPr marL="144000" marR="0" indent="-14400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tabLst/>
              <a:defRPr sz="1100" baseline="0"/>
            </a:lvl1pPr>
            <a:lvl2pPr marL="288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Wingdings 3" panose="05040102010807070707" pitchFamily="18" charset="2"/>
              <a:buChar char="u"/>
              <a:defRPr sz="1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cxnSp>
        <p:nvCxnSpPr>
          <p:cNvPr id="18" name="Gerade Verbindung 17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 userDrawn="1"/>
        </p:nvSpPr>
        <p:spPr>
          <a:xfrm>
            <a:off x="250289" y="186307"/>
            <a:ext cx="4246298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 indent="0">
              <a:lnSpc>
                <a:spcPct val="105000"/>
              </a:lnSpc>
              <a:spcBef>
                <a:spcPct val="0"/>
              </a:spcBef>
              <a:buNone/>
              <a:defRPr sz="2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Mitarbeiterprofil</a:t>
            </a:r>
          </a:p>
        </p:txBody>
      </p:sp>
      <p:pic>
        <p:nvPicPr>
          <p:cNvPr id="71" name="Grafik 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 userDrawn="1"/>
        </p:nvSpPr>
        <p:spPr bwMode="auto">
          <a:xfrm>
            <a:off x="2587675" y="3814268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 algn="just">
              <a:spcBef>
                <a:spcPts val="600"/>
              </a:spcBef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Unsere Lösung</a:t>
            </a:r>
          </a:p>
        </p:txBody>
      </p:sp>
      <p:sp>
        <p:nvSpPr>
          <p:cNvPr id="53" name="Textplatzhalter 31"/>
          <p:cNvSpPr>
            <a:spLocks noGrp="1"/>
          </p:cNvSpPr>
          <p:nvPr>
            <p:ph type="body" sz="quarter" idx="35" hasCustomPrompt="1"/>
          </p:nvPr>
        </p:nvSpPr>
        <p:spPr>
          <a:xfrm>
            <a:off x="251453" y="1480829"/>
            <a:ext cx="2142000" cy="972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Kunde</a:t>
            </a:r>
            <a:endParaRPr lang="de-DE" dirty="0" smtClean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3" hasCustomPrompt="1"/>
          </p:nvPr>
        </p:nvSpPr>
        <p:spPr>
          <a:xfrm>
            <a:off x="6552487" y="4632528"/>
            <a:ext cx="2322000" cy="167619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lang="de-DE" sz="1100" baseline="0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r>
              <a:rPr lang="de-DE" sz="1100" dirty="0" smtClean="0"/>
              <a:t>Hier ein aussagekräftiges Bild oder eine Grafik einfügen</a:t>
            </a:r>
          </a:p>
          <a:p>
            <a:endParaRPr lang="de-DE" sz="1100" dirty="0" smtClean="0"/>
          </a:p>
          <a:p>
            <a:endParaRPr lang="de-DE" sz="1100" dirty="0" smtClean="0"/>
          </a:p>
          <a:p>
            <a:r>
              <a:rPr lang="de-DE" sz="1100" dirty="0" smtClean="0"/>
              <a:t>.</a:t>
            </a:r>
          </a:p>
          <a:p>
            <a:r>
              <a:rPr lang="de-DE" sz="1100" dirty="0" smtClean="0"/>
              <a:t>Wahlweise kann der Platz auch für weiteren Text genutzt werden</a:t>
            </a:r>
            <a:endParaRPr lang="de-DE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2587675" y="1480829"/>
            <a:ext cx="3762000" cy="2279274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Tx/>
              <a:buNone/>
              <a:defRPr sz="1100"/>
            </a:lvl1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249123" y="187610"/>
            <a:ext cx="7851962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3" y="549136"/>
            <a:ext cx="7851269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Der Mehrwert</a:t>
            </a: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251453" y="512540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Zeitraum</a:t>
            </a:r>
          </a:p>
        </p:txBody>
      </p:sp>
      <p:sp>
        <p:nvSpPr>
          <p:cNvPr id="23" name="Textplatzhalter 59"/>
          <p:cNvSpPr>
            <a:spLocks noGrp="1"/>
          </p:cNvSpPr>
          <p:nvPr>
            <p:ph type="body" sz="quarter" idx="26" hasCustomPrompt="1"/>
          </p:nvPr>
        </p:nvSpPr>
        <p:spPr>
          <a:xfrm>
            <a:off x="251453" y="5415784"/>
            <a:ext cx="2142000" cy="89236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Format: 10/2013 – 10/2014</a:t>
            </a:r>
          </a:p>
          <a:p>
            <a:pPr lvl="0"/>
            <a:endParaRPr lang="de-DE" dirty="0" smtClean="0"/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251453" y="2506012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Das Projekt</a:t>
            </a: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253269" y="381426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Eingesetzte Technologien</a:t>
            </a:r>
          </a:p>
        </p:txBody>
      </p:sp>
      <p:sp>
        <p:nvSpPr>
          <p:cNvPr id="27" name="Textfeld 26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28" name="Gerade Verbindung 27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Gerade Verbindung 30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33" name="Gerade Verbindung 32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47"/>
          </p:nvPr>
        </p:nvSpPr>
        <p:spPr>
          <a:xfrm>
            <a:off x="6553200" y="1480829"/>
            <a:ext cx="2322000" cy="312578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200"/>
              </a:spcBef>
              <a:defRPr sz="1100"/>
            </a:lvl1pPr>
            <a:lvl2pPr marL="360000" indent="-176213">
              <a:lnSpc>
                <a:spcPct val="100000"/>
              </a:lnSpc>
              <a:spcBef>
                <a:spcPts val="200"/>
              </a:spcBef>
              <a:defRPr sz="1100"/>
            </a:lvl2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35" name="Textplatzhalter 31"/>
          <p:cNvSpPr>
            <a:spLocks noGrp="1"/>
          </p:cNvSpPr>
          <p:nvPr>
            <p:ph type="body" sz="quarter" idx="48" hasCustomPrompt="1"/>
          </p:nvPr>
        </p:nvSpPr>
        <p:spPr>
          <a:xfrm>
            <a:off x="251453" y="2785239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Projekt</a:t>
            </a:r>
            <a:endParaRPr lang="de-DE" dirty="0" smtClean="0"/>
          </a:p>
        </p:txBody>
      </p:sp>
      <p:sp>
        <p:nvSpPr>
          <p:cNvPr id="36" name="Textplatzhalter 31"/>
          <p:cNvSpPr>
            <a:spLocks noGrp="1"/>
          </p:cNvSpPr>
          <p:nvPr>
            <p:ph type="body" sz="quarter" idx="49" hasCustomPrompt="1"/>
          </p:nvPr>
        </p:nvSpPr>
        <p:spPr>
          <a:xfrm>
            <a:off x="251453" y="4101155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Stichworte Technologien</a:t>
            </a:r>
            <a:endParaRPr lang="de-DE" dirty="0" smtClean="0"/>
          </a:p>
        </p:txBody>
      </p: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/>
          <p:cNvSpPr>
            <a:spLocks noGrp="1"/>
          </p:cNvSpPr>
          <p:nvPr>
            <p:ph sz="quarter" idx="50"/>
          </p:nvPr>
        </p:nvSpPr>
        <p:spPr>
          <a:xfrm>
            <a:off x="2587625" y="4101155"/>
            <a:ext cx="3762000" cy="22046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57" name="Gerade Verbindung 56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cxnSp>
        <p:nvCxnSpPr>
          <p:cNvPr id="82" name="Gerade Verbindung 8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85"/>
          <p:cNvCxnSpPr/>
          <p:nvPr userDrawn="1"/>
        </p:nvCxnSpPr>
        <p:spPr bwMode="gray">
          <a:xfrm>
            <a:off x="2493168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/>
          <p:cNvCxnSpPr/>
          <p:nvPr userDrawn="1"/>
        </p:nvCxnSpPr>
        <p:spPr bwMode="gray">
          <a:xfrm>
            <a:off x="6450394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fik 8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Kurz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3"/>
          <p:cNvSpPr>
            <a:spLocks noGrp="1"/>
          </p:cNvSpPr>
          <p:nvPr>
            <p:ph type="body" sz="quarter" idx="24"/>
          </p:nvPr>
        </p:nvSpPr>
        <p:spPr>
          <a:xfrm>
            <a:off x="2587675" y="1525781"/>
            <a:ext cx="376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56"/>
          <p:cNvSpPr>
            <a:spLocks noGrp="1"/>
          </p:cNvSpPr>
          <p:nvPr>
            <p:ph type="body" sz="quarter" idx="25"/>
          </p:nvPr>
        </p:nvSpPr>
        <p:spPr>
          <a:xfrm>
            <a:off x="6552487" y="1525781"/>
            <a:ext cx="232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Titel 13"/>
          <p:cNvSpPr>
            <a:spLocks noGrp="1"/>
          </p:cNvSpPr>
          <p:nvPr>
            <p:ph type="title"/>
          </p:nvPr>
        </p:nvSpPr>
        <p:spPr>
          <a:xfrm>
            <a:off x="249124" y="186667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4" y="548648"/>
            <a:ext cx="8640000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5"/>
          </p:nvPr>
        </p:nvSpPr>
        <p:spPr>
          <a:xfrm>
            <a:off x="251453" y="1525782"/>
            <a:ext cx="2142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 Verbindung 2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33" name="Rechteck 32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40" name="Gerade Verbindung 39"/>
          <p:cNvCxnSpPr/>
          <p:nvPr userDrawn="1"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 userDrawn="1"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 userDrawn="1"/>
        </p:nvCxnSpPr>
        <p:spPr bwMode="gray">
          <a:xfrm>
            <a:off x="252413" y="2708920"/>
            <a:ext cx="8637473" cy="0"/>
          </a:xfrm>
          <a:prstGeom prst="line">
            <a:avLst/>
          </a:prstGeom>
          <a:ln w="50800">
            <a:gradFill flip="none" rotWithShape="1">
              <a:gsLst>
                <a:gs pos="37000">
                  <a:schemeClr val="bg1"/>
                </a:gs>
                <a:gs pos="42000">
                  <a:schemeClr val="bg2"/>
                </a:gs>
                <a:gs pos="59000">
                  <a:schemeClr val="bg2"/>
                </a:gs>
                <a:gs pos="64000">
                  <a:schemeClr val="bg1"/>
                </a:gs>
              </a:gsLst>
              <a:lin ang="540000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pic>
        <p:nvPicPr>
          <p:cNvPr id="74" name="Grafik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8626" y="1196975"/>
            <a:ext cx="8640000" cy="288000"/>
          </a:xfrm>
          <a:solidFill>
            <a:schemeClr val="bg2"/>
          </a:solidFill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07" y="187626"/>
            <a:ext cx="8640000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Agenda/Inhalt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96975"/>
            <a:ext cx="8352000" cy="511175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9735" y="188262"/>
            <a:ext cx="8640000" cy="360000"/>
          </a:xfrm>
        </p:spPr>
        <p:txBody>
          <a:bodyPr/>
          <a:lstStyle/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9735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3437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696" y="157109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735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2" name="Gerade Verbindung 1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7605448" y="174626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061832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kqu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47051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… und wie 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3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ngeb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333937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7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tzte Folie Kontaktinf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610866"/>
            <a:ext cx="3240162" cy="503237"/>
          </a:xfrm>
        </p:spPr>
        <p:txBody>
          <a:bodyPr wrap="none" bIns="72000" anchor="b"/>
          <a:lstStyle>
            <a:lvl1pPr marL="0" indent="0">
              <a:spcBef>
                <a:spcPts val="0"/>
              </a:spcBef>
              <a:buNone/>
              <a:defRPr sz="2200" b="0" baseline="0">
                <a:solidFill>
                  <a:schemeClr val="tx2"/>
                </a:solidFill>
              </a:defRPr>
            </a:lvl1pPr>
            <a:lvl2pPr marL="383850" indent="0">
              <a:buNone/>
              <a:defRPr sz="2400"/>
            </a:lvl2pPr>
            <a:lvl3pPr marL="860400" indent="0">
              <a:buNone/>
              <a:defRPr sz="2400"/>
            </a:lvl3pPr>
            <a:lvl4pPr marL="1332000" indent="0">
              <a:buNone/>
              <a:defRPr sz="2400"/>
            </a:lvl4pPr>
            <a:lvl5pPr marL="1724400" indent="0">
              <a:buNone/>
              <a:defRPr sz="2400"/>
            </a:lvl5pPr>
          </a:lstStyle>
          <a:p>
            <a:pPr lvl="0"/>
            <a:r>
              <a:rPr lang="de-DE" dirty="0" smtClean="0"/>
              <a:t>Kontakt / Ihre Fragen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60552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</a:lstStyle>
          <a:p>
            <a:r>
              <a:rPr lang="de-DE" dirty="0" smtClean="0"/>
              <a:t>Ansprechpartner 1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924300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383850" indent="0">
              <a:buNone/>
              <a:defRPr/>
            </a:lvl2pPr>
            <a:lvl3pPr marL="860400" indent="0">
              <a:buNone/>
              <a:defRPr/>
            </a:lvl3pPr>
            <a:lvl4pPr marL="1332000" indent="0">
              <a:buNone/>
              <a:defRPr/>
            </a:lvl4pPr>
            <a:lvl5pPr marL="1724400" indent="0">
              <a:buNone/>
              <a:defRPr/>
            </a:lvl5pPr>
          </a:lstStyle>
          <a:p>
            <a:r>
              <a:rPr lang="de-DE" dirty="0" smtClean="0"/>
              <a:t>Ansprechpartner 2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  <a:endParaRPr lang="de-DE" sz="1400" dirty="0" smtClean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560552" y="4421345"/>
            <a:ext cx="3240000" cy="158417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aseline="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www.iteratec.de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3924300" y="4421345"/>
            <a:ext cx="3240000" cy="8640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  <a:endParaRPr lang="de-DE" dirty="0"/>
          </a:p>
        </p:txBody>
      </p:sp>
      <p:pic>
        <p:nvPicPr>
          <p:cNvPr id="1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007" y="185986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007" y="1196975"/>
            <a:ext cx="8640762" cy="5111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 (letzte erlaubte Ebene)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3725" y="6605696"/>
            <a:ext cx="1437955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>
              <a:buClr>
                <a:schemeClr val="tx2"/>
              </a:buClr>
              <a:buSzPct val="100000"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93560" y="6605696"/>
            <a:ext cx="1756891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8028384" y="6605696"/>
            <a:ext cx="85526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914400" rtl="0" eaLnBrk="1" latinLnBrk="0" hangingPunct="1">
        <a:lnSpc>
          <a:spcPct val="105000"/>
        </a:lnSpc>
        <a:spcBef>
          <a:spcPct val="0"/>
        </a:spcBef>
        <a:buNone/>
        <a:defRPr sz="2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0000"/>
        </a:lnSpc>
        <a:spcBef>
          <a:spcPts val="400"/>
        </a:spcBef>
        <a:buClr>
          <a:schemeClr val="accent1"/>
        </a:buClr>
        <a:buSzPct val="75000"/>
        <a:buFont typeface="Wingdings 3" panose="05040102010807070707" pitchFamily="18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-270000" algn="l" defTabSz="914400" rtl="0" eaLnBrk="1" fontAlgn="auto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accent1"/>
        </a:buClr>
        <a:buSzPct val="75000"/>
        <a:buFont typeface="Wingdings 3" panose="05040102010807070707" pitchFamily="18" charset="2"/>
        <a:buChar char="u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68288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lang="de-DE" sz="140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404800" indent="0" algn="l" defTabSz="914400" rtl="0" eaLnBrk="1" latinLnBrk="0" hangingPunct="1">
        <a:lnSpc>
          <a:spcPct val="110000"/>
        </a:lnSpc>
        <a:spcBef>
          <a:spcPts val="200"/>
        </a:spcBef>
        <a:buClr>
          <a:schemeClr val="tx2"/>
        </a:buClr>
        <a:buSzPct val="8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jpeg"/><Relationship Id="rId3" Type="http://schemas.openxmlformats.org/officeDocument/2006/relationships/image" Target="../media/image36.jpe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jpeg"/><Relationship Id="rId16" Type="http://schemas.openxmlformats.org/officeDocument/2006/relationships/image" Target="../media/image49.jpe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openxmlformats.org/officeDocument/2006/relationships/image" Target="../media/image38.jpeg"/><Relationship Id="rId15" Type="http://schemas.openxmlformats.org/officeDocument/2006/relationships/image" Target="../media/image48.png"/><Relationship Id="rId10" Type="http://schemas.openxmlformats.org/officeDocument/2006/relationships/image" Target="../media/image43.jpeg"/><Relationship Id="rId19" Type="http://schemas.openxmlformats.org/officeDocument/2006/relationships/image" Target="../media/image52.png"/><Relationship Id="rId4" Type="http://schemas.openxmlformats.org/officeDocument/2006/relationships/image" Target="../media/image37.jpe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?sleep=1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58.png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g"/><Relationship Id="rId5" Type="http://schemas.openxmlformats.org/officeDocument/2006/relationships/hyperlink" Target="http://trimage.org/" TargetMode="External"/><Relationship Id="rId4" Type="http://schemas.openxmlformats.org/officeDocument/2006/relationships/hyperlink" Target="https://imageoptim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://www.mobify.com/blog/beginners-guide-to-http-cache-header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en.oreilly.com/velocity2009/public/schedule/detail/8523" TargetMode="External"/><Relationship Id="rId3" Type="http://schemas.openxmlformats.org/officeDocument/2006/relationships/hyperlink" Target="http://news.cnet.com/8301-10784_3-9954972-7.html" TargetMode="External"/><Relationship Id="rId7" Type="http://schemas.openxmlformats.org/officeDocument/2006/relationships/hyperlink" Target="http://scribd.com/doc/16878352/The-Secret-Weapons-of-the-AOL-Optimization-Team" TargetMode="External"/><Relationship Id="rId2" Type="http://schemas.openxmlformats.org/officeDocument/2006/relationships/hyperlink" Target="http://blog.mozilla.com/metrics/category/website-optim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evesouders.com/blog/2008/03/06/how-green-is-your-web-page/" TargetMode="External"/><Relationship Id="rId11" Type="http://schemas.openxmlformats.org/officeDocument/2006/relationships/hyperlink" Target="http://googlewebmastercentral.blogspot.com/2010/04/using-site-speed-in-web-search-ranking.html" TargetMode="External"/><Relationship Id="rId5" Type="http://schemas.openxmlformats.org/officeDocument/2006/relationships/hyperlink" Target="http://en.oreilly.com/velocity2009/public/schedule/detail/7709" TargetMode="External"/><Relationship Id="rId10" Type="http://schemas.openxmlformats.org/officeDocument/2006/relationships/hyperlink" Target="http://slideshare.net/stoyan/dont-make-me-wait-or-building-highperformance-web-applications" TargetMode="External"/><Relationship Id="rId4" Type="http://schemas.openxmlformats.org/officeDocument/2006/relationships/hyperlink" Target="http://en.oreilly.com/velocity2008/public/schedule/detail/3632" TargetMode="External"/><Relationship Id="rId9" Type="http://schemas.openxmlformats.org/officeDocument/2006/relationships/hyperlink" Target="https://books.google.de/books?id=KfW-AAAAQBAJ&amp;pg=PA175&amp;lpg=PA175&amp;dq=performance+aberdeen+study+160&amp;source=bl&amp;ots=saYc-Ir4yQ&amp;sig=BuDNMsJkuX-1p_7WSaKhkxWMHOs&amp;hl=de&amp;sa=X&amp;ei=JffdVN7tDMieywOG9oHQBg&amp;ved=0CDoQ6AEwBA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Hackathon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Tools</a:t>
            </a:r>
            <a:endParaRPr lang="en-US" sz="54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899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3"/>
          <a:stretch/>
        </p:blipFill>
        <p:spPr bwMode="auto">
          <a:xfrm>
            <a:off x="0" y="963774"/>
            <a:ext cx="9150072" cy="58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315416"/>
            <a:ext cx="9150072" cy="273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>
            <a:off x="0" y="-1"/>
            <a:ext cx="9144000" cy="946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 Bookmarklet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Zum schnellen Testen der Performance</a:t>
            </a:r>
            <a:endParaRPr lang="de-DE" dirty="0"/>
          </a:p>
        </p:txBody>
      </p:sp>
      <p:cxnSp>
        <p:nvCxnSpPr>
          <p:cNvPr id="13" name="Gerade Verbindung 1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953"/>
          <a:stretch/>
        </p:blipFill>
        <p:spPr bwMode="auto">
          <a:xfrm>
            <a:off x="0" y="1351200"/>
            <a:ext cx="9150072" cy="55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/>
        </p:nvSpPr>
        <p:spPr>
          <a:xfrm>
            <a:off x="5076056" y="1983384"/>
            <a:ext cx="3888432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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Wie schnell wird die Seite gerendert?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5205772" y="963774"/>
            <a:ext cx="80638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3995935" y="960123"/>
            <a:ext cx="1112897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2843808" y="960123"/>
            <a:ext cx="1080120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1547664" y="960123"/>
            <a:ext cx="115212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0" y="963774"/>
            <a:ext cx="1475656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25" name="Gewinkelte Verbindung 24"/>
          <p:cNvCxnSpPr>
            <a:stCxn id="23" idx="2"/>
          </p:cNvCxnSpPr>
          <p:nvPr/>
        </p:nvCxnSpPr>
        <p:spPr>
          <a:xfrm rot="16200000" flipH="1">
            <a:off x="5251654" y="1626072"/>
            <a:ext cx="720974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 Verbindung 26"/>
          <p:cNvCxnSpPr>
            <a:stCxn id="34" idx="2"/>
          </p:cNvCxnSpPr>
          <p:nvPr/>
        </p:nvCxnSpPr>
        <p:spPr>
          <a:xfrm rot="5400000">
            <a:off x="3883782" y="1933711"/>
            <a:ext cx="133720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6056" y="2513356"/>
            <a:ext cx="3888431" cy="116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" name="Gewinkelte Verbindung 39"/>
          <p:cNvCxnSpPr>
            <a:stCxn id="35" idx="2"/>
          </p:cNvCxnSpPr>
          <p:nvPr/>
        </p:nvCxnSpPr>
        <p:spPr>
          <a:xfrm rot="16200000" flipH="1">
            <a:off x="2374080" y="2274896"/>
            <a:ext cx="201957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winkelte Verbindung 41"/>
          <p:cNvCxnSpPr>
            <a:stCxn id="36" idx="2"/>
          </p:cNvCxnSpPr>
          <p:nvPr/>
        </p:nvCxnSpPr>
        <p:spPr>
          <a:xfrm rot="5400000">
            <a:off x="772754" y="2616083"/>
            <a:ext cx="2701948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winkelte Verbindung 43"/>
          <p:cNvCxnSpPr>
            <a:stCxn id="37" idx="2"/>
          </p:cNvCxnSpPr>
          <p:nvPr/>
        </p:nvCxnSpPr>
        <p:spPr>
          <a:xfrm rot="5400000">
            <a:off x="-977407" y="2983995"/>
            <a:ext cx="3430470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4139952" y="2602313"/>
            <a:ext cx="3960440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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Kann man den DOM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Tree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optimieren?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32285"/>
            <a:ext cx="3960440" cy="188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hteck 29"/>
          <p:cNvSpPr/>
          <p:nvPr/>
        </p:nvSpPr>
        <p:spPr>
          <a:xfrm>
            <a:off x="3053380" y="3284685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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gut sind die Ladezeiten der Bilder?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/>
          <a:stretch/>
        </p:blipFill>
        <p:spPr bwMode="auto">
          <a:xfrm>
            <a:off x="3053380" y="3814657"/>
            <a:ext cx="4110907" cy="258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6"/>
          <a:stretch/>
        </p:blipFill>
        <p:spPr bwMode="auto">
          <a:xfrm>
            <a:off x="1691680" y="4497029"/>
            <a:ext cx="4110907" cy="197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hteck 30"/>
          <p:cNvSpPr/>
          <p:nvPr/>
        </p:nvSpPr>
        <p:spPr>
          <a:xfrm>
            <a:off x="1691680" y="3967057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sind die Ladezeiten der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28"/>
          <a:stretch/>
        </p:blipFill>
        <p:spPr bwMode="auto">
          <a:xfrm>
            <a:off x="481377" y="5229200"/>
            <a:ext cx="4627456" cy="141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hteck 31"/>
          <p:cNvSpPr/>
          <p:nvPr/>
        </p:nvSpPr>
        <p:spPr>
          <a:xfrm>
            <a:off x="481377" y="4699228"/>
            <a:ext cx="4627455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verteilen sich die geladenen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10620672" y="4936610"/>
            <a:ext cx="9144000" cy="5745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76" name="Rechteck 75"/>
          <p:cNvSpPr/>
          <p:nvPr/>
        </p:nvSpPr>
        <p:spPr>
          <a:xfrm>
            <a:off x="11212615" y="6820946"/>
            <a:ext cx="7920880" cy="1718687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de-DE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http://scale-team.github.io/scale-perf/</a:t>
            </a:r>
          </a:p>
        </p:txBody>
      </p:sp>
      <p:pic>
        <p:nvPicPr>
          <p:cNvPr id="1038" name="Picture 14" descr="C:\Users\thi\Downloads\FastQ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631" y="6908911"/>
            <a:ext cx="1520572" cy="152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11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694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8.67362E-19 L -0.00035 0.05579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12801 L 0.01215 0.1838 " pathEditMode="fixed" rAng="0" ptsTypes="AA">
                                      <p:cBhvr>
                                        <p:cTn id="12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8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69" dur="3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71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Developer Tools im Chrome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589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Chrome Remote Debugging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83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Web Developer Extension FF/Chrome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31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Bilder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" y="1052736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8" y="3573578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444208" y="263691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000979" y="1916832"/>
            <a:ext cx="3055937" cy="13490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/>
              <a:t>http://</a:t>
            </a:r>
            <a:r>
              <a:rPr lang="de-DE" sz="1600" dirty="0" smtClean="0"/>
              <a:t>httparchive.org </a:t>
            </a:r>
            <a:br>
              <a:rPr lang="de-DE" sz="1600" dirty="0" smtClean="0"/>
            </a:br>
            <a:r>
              <a:rPr lang="de-DE" sz="1600" b="1" dirty="0" smtClean="0"/>
              <a:t>April 2015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b="1" dirty="0" smtClean="0">
                <a:solidFill>
                  <a:srgbClr val="C00000"/>
                </a:solidFill>
              </a:rPr>
              <a:t>&gt; 60%</a:t>
            </a:r>
            <a:r>
              <a:rPr lang="de-DE" sz="1600" dirty="0" smtClean="0"/>
              <a:t> des Gewichts heutiger Webseiten sind Bilder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979" y="3094112"/>
            <a:ext cx="3055937" cy="26035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Datumsplatzhalt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15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30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hteck 250"/>
          <p:cNvSpPr/>
          <p:nvPr/>
        </p:nvSpPr>
        <p:spPr>
          <a:xfrm>
            <a:off x="3186038" y="2060848"/>
            <a:ext cx="5957962" cy="47971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2" name="Rechteck 251"/>
          <p:cNvSpPr/>
          <p:nvPr/>
        </p:nvSpPr>
        <p:spPr>
          <a:xfrm>
            <a:off x="0" y="2060848"/>
            <a:ext cx="3186038" cy="47971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3" name="Rechteck 252"/>
          <p:cNvSpPr/>
          <p:nvPr/>
        </p:nvSpPr>
        <p:spPr>
          <a:xfrm>
            <a:off x="-12536" y="191387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4967"/>
            <a:ext cx="8640762" cy="863873"/>
          </a:xfrm>
        </p:spPr>
        <p:txBody>
          <a:bodyPr/>
          <a:lstStyle/>
          <a:p>
            <a:r>
              <a:rPr lang="de-DE" dirty="0"/>
              <a:t>Grundidee: </a:t>
            </a:r>
          </a:p>
          <a:p>
            <a:pPr lvl="1"/>
            <a:r>
              <a:rPr lang="de-DE" dirty="0"/>
              <a:t>Bilder die initial sichtbar sind sollten direkt geladen werden 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anderen Bilder werden erst anschließend nachgeladen.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6906774" y="188913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„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“ direkt lädt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774" y="2377628"/>
            <a:ext cx="2516937" cy="472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62" y="2119008"/>
            <a:ext cx="2664295" cy="22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eschweifte Klammer rechts 12"/>
          <p:cNvSpPr/>
          <p:nvPr/>
        </p:nvSpPr>
        <p:spPr>
          <a:xfrm>
            <a:off x="5961557" y="2119008"/>
            <a:ext cx="485561" cy="2298957"/>
          </a:xfrm>
          <a:prstGeom prst="rightBrace">
            <a:avLst>
              <a:gd name="adj1" fmla="val 8333"/>
              <a:gd name="adj2" fmla="val 22158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6447118" y="2298720"/>
            <a:ext cx="1800200" cy="6982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Above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fold</a:t>
            </a:r>
            <a:r>
              <a:rPr lang="de-DE" sz="1600" dirty="0" smtClean="0">
                <a:solidFill>
                  <a:schemeClr val="tx1"/>
                </a:solidFill>
              </a:rPr>
              <a:t> Bereich</a:t>
            </a:r>
          </a:p>
        </p:txBody>
      </p:sp>
      <p:cxnSp>
        <p:nvCxnSpPr>
          <p:cNvPr id="16" name="Gerade Verbindung mit Pfeil 15"/>
          <p:cNvCxnSpPr>
            <a:stCxn id="18" idx="1"/>
            <a:endCxn id="64" idx="3"/>
          </p:cNvCxnSpPr>
          <p:nvPr/>
        </p:nvCxnSpPr>
        <p:spPr>
          <a:xfrm flipH="1" flipV="1">
            <a:off x="5745534" y="3013845"/>
            <a:ext cx="727080" cy="559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8" idx="1"/>
            <a:endCxn id="58" idx="0"/>
          </p:cNvCxnSpPr>
          <p:nvPr/>
        </p:nvCxnSpPr>
        <p:spPr>
          <a:xfrm flipH="1">
            <a:off x="4322929" y="3573016"/>
            <a:ext cx="2149685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6472614" y="3356992"/>
            <a:ext cx="18002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Bilder in diesem Bereich werden direkt geladen</a:t>
            </a:r>
          </a:p>
        </p:txBody>
      </p:sp>
      <p:cxnSp>
        <p:nvCxnSpPr>
          <p:cNvPr id="27" name="Gerade Verbindung mit Pfeil 26"/>
          <p:cNvCxnSpPr>
            <a:stCxn id="18" idx="1"/>
            <a:endCxn id="53" idx="0"/>
          </p:cNvCxnSpPr>
          <p:nvPr/>
        </p:nvCxnSpPr>
        <p:spPr>
          <a:xfrm flipH="1">
            <a:off x="3768027" y="3573016"/>
            <a:ext cx="2704587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8" idx="1"/>
            <a:endCxn id="59" idx="0"/>
          </p:cNvCxnSpPr>
          <p:nvPr/>
        </p:nvCxnSpPr>
        <p:spPr>
          <a:xfrm flipH="1">
            <a:off x="4878724" y="3573016"/>
            <a:ext cx="1593890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8" idx="1"/>
            <a:endCxn id="60" idx="0"/>
          </p:cNvCxnSpPr>
          <p:nvPr/>
        </p:nvCxnSpPr>
        <p:spPr>
          <a:xfrm flipH="1">
            <a:off x="5424211" y="3573016"/>
            <a:ext cx="1048403" cy="339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3518712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073614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4629409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5174896" y="391217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3493412" y="2624400"/>
            <a:ext cx="2252122" cy="77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3" name="Rechteck 142"/>
          <p:cNvSpPr/>
          <p:nvPr/>
        </p:nvSpPr>
        <p:spPr>
          <a:xfrm>
            <a:off x="3518712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4" name="Rechteck 143"/>
          <p:cNvSpPr/>
          <p:nvPr/>
        </p:nvSpPr>
        <p:spPr>
          <a:xfrm>
            <a:off x="4073614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5" name="Rechteck 144"/>
          <p:cNvSpPr/>
          <p:nvPr/>
        </p:nvSpPr>
        <p:spPr>
          <a:xfrm>
            <a:off x="4629409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5174896" y="492029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7" name="Rechteck 146"/>
          <p:cNvSpPr/>
          <p:nvPr/>
        </p:nvSpPr>
        <p:spPr>
          <a:xfrm>
            <a:off x="3507814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8" name="Rechteck 147"/>
          <p:cNvSpPr/>
          <p:nvPr/>
        </p:nvSpPr>
        <p:spPr>
          <a:xfrm>
            <a:off x="4062716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9" name="Rechteck 148"/>
          <p:cNvSpPr/>
          <p:nvPr/>
        </p:nvSpPr>
        <p:spPr>
          <a:xfrm>
            <a:off x="4618511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0" name="Rechteck 149"/>
          <p:cNvSpPr/>
          <p:nvPr/>
        </p:nvSpPr>
        <p:spPr>
          <a:xfrm>
            <a:off x="5163998" y="588754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1" name="Rechteck 150"/>
          <p:cNvSpPr/>
          <p:nvPr/>
        </p:nvSpPr>
        <p:spPr>
          <a:xfrm>
            <a:off x="395536" y="5227830"/>
            <a:ext cx="2553072" cy="72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Bilder in diesem Bereich werden erst geladen, wenn „</a:t>
            </a:r>
            <a:r>
              <a:rPr lang="de-DE" sz="1200" dirty="0" err="1">
                <a:solidFill>
                  <a:schemeClr val="tx1"/>
                </a:solidFill>
              </a:rPr>
              <a:t>Above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the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fold</a:t>
            </a:r>
            <a:r>
              <a:rPr lang="de-DE" sz="1200" dirty="0">
                <a:solidFill>
                  <a:schemeClr val="tx1"/>
                </a:solidFill>
              </a:rPr>
              <a:t>“ Bereich geladen wurde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(</a:t>
            </a:r>
            <a:r>
              <a:rPr lang="de-DE" sz="1200" dirty="0" err="1">
                <a:solidFill>
                  <a:schemeClr val="tx1"/>
                </a:solidFill>
              </a:rPr>
              <a:t>window.onload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Gerade Verbindung mit Pfeil 151"/>
          <p:cNvCxnSpPr>
            <a:endCxn id="143" idx="2"/>
          </p:cNvCxnSpPr>
          <p:nvPr/>
        </p:nvCxnSpPr>
        <p:spPr>
          <a:xfrm flipV="1">
            <a:off x="3186038" y="5229200"/>
            <a:ext cx="581989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/>
          <p:cNvCxnSpPr>
            <a:endCxn id="144" idx="2"/>
          </p:cNvCxnSpPr>
          <p:nvPr/>
        </p:nvCxnSpPr>
        <p:spPr>
          <a:xfrm flipV="1">
            <a:off x="3186038" y="5229200"/>
            <a:ext cx="1136891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mit Pfeil 157"/>
          <p:cNvCxnSpPr>
            <a:endCxn id="145" idx="2"/>
          </p:cNvCxnSpPr>
          <p:nvPr/>
        </p:nvCxnSpPr>
        <p:spPr>
          <a:xfrm flipV="1">
            <a:off x="3186038" y="5229200"/>
            <a:ext cx="1692686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mit Pfeil 160"/>
          <p:cNvCxnSpPr>
            <a:endCxn id="146" idx="2"/>
          </p:cNvCxnSpPr>
          <p:nvPr/>
        </p:nvCxnSpPr>
        <p:spPr>
          <a:xfrm flipV="1">
            <a:off x="3186038" y="5227830"/>
            <a:ext cx="2238173" cy="360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mit Pfeil 163"/>
          <p:cNvCxnSpPr>
            <a:endCxn id="147" idx="0"/>
          </p:cNvCxnSpPr>
          <p:nvPr/>
        </p:nvCxnSpPr>
        <p:spPr>
          <a:xfrm>
            <a:off x="3186038" y="5588555"/>
            <a:ext cx="571091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mit Pfeil 166"/>
          <p:cNvCxnSpPr>
            <a:endCxn id="148" idx="0"/>
          </p:cNvCxnSpPr>
          <p:nvPr/>
        </p:nvCxnSpPr>
        <p:spPr>
          <a:xfrm>
            <a:off x="3186038" y="5588555"/>
            <a:ext cx="1125993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mit Pfeil 169"/>
          <p:cNvCxnSpPr/>
          <p:nvPr/>
        </p:nvCxnSpPr>
        <p:spPr>
          <a:xfrm>
            <a:off x="3186038" y="5588555"/>
            <a:ext cx="2238173" cy="424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mit Pfeil 172"/>
          <p:cNvCxnSpPr>
            <a:endCxn id="149" idx="0"/>
          </p:cNvCxnSpPr>
          <p:nvPr/>
        </p:nvCxnSpPr>
        <p:spPr>
          <a:xfrm>
            <a:off x="3186038" y="5588555"/>
            <a:ext cx="1681788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Rechteck 220"/>
          <p:cNvSpPr/>
          <p:nvPr/>
        </p:nvSpPr>
        <p:spPr>
          <a:xfrm>
            <a:off x="10737144" y="5014790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/>
        </p:nvSpPr>
        <p:spPr>
          <a:xfrm>
            <a:off x="10674940" y="7032564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Wie wirkt sich diese Optimierung aus?</a:t>
            </a:r>
          </a:p>
        </p:txBody>
      </p:sp>
      <p:sp>
        <p:nvSpPr>
          <p:cNvPr id="184" name="Rechteck 183"/>
          <p:cNvSpPr/>
          <p:nvPr/>
        </p:nvSpPr>
        <p:spPr>
          <a:xfrm>
            <a:off x="10867780" y="-2171544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6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4" y="-1656184"/>
            <a:ext cx="5623645" cy="158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6" y="495797"/>
            <a:ext cx="5623642" cy="16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11023185" y="-2088232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Ladezeiten ohne Optimierung</a:t>
            </a:r>
          </a:p>
        </p:txBody>
      </p:sp>
      <p:sp>
        <p:nvSpPr>
          <p:cNvPr id="203" name="Rechteck 202"/>
          <p:cNvSpPr/>
          <p:nvPr/>
        </p:nvSpPr>
        <p:spPr>
          <a:xfrm>
            <a:off x="11023184" y="72008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Ladezeiten </a:t>
            </a:r>
            <a:r>
              <a:rPr lang="de-DE" sz="1600" dirty="0" smtClean="0">
                <a:solidFill>
                  <a:schemeClr val="tx1"/>
                </a:solidFill>
              </a:rPr>
              <a:t>mit Optimierung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171" name="Gerade Verbindung mit Pfeil 170"/>
          <p:cNvCxnSpPr>
            <a:stCxn id="175" idx="3"/>
            <a:endCxn id="192" idx="1"/>
          </p:cNvCxnSpPr>
          <p:nvPr/>
        </p:nvCxnSpPr>
        <p:spPr>
          <a:xfrm>
            <a:off x="15911423" y="-774188"/>
            <a:ext cx="670052" cy="3600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/>
          <p:cNvCxnSpPr>
            <a:stCxn id="175" idx="2"/>
            <a:endCxn id="232" idx="3"/>
          </p:cNvCxnSpPr>
          <p:nvPr/>
        </p:nvCxnSpPr>
        <p:spPr>
          <a:xfrm flipH="1">
            <a:off x="13558910" y="-110864"/>
            <a:ext cx="1358027" cy="15254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hteck 174"/>
          <p:cNvSpPr/>
          <p:nvPr/>
        </p:nvSpPr>
        <p:spPr>
          <a:xfrm>
            <a:off x="13922450" y="-1437513"/>
            <a:ext cx="1988973" cy="13266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Blaue Linie zeigt Zeit bis Website bereit steht</a:t>
            </a:r>
          </a:p>
        </p:txBody>
      </p:sp>
      <p:sp>
        <p:nvSpPr>
          <p:cNvPr id="222" name="Rechteck 221"/>
          <p:cNvSpPr/>
          <p:nvPr/>
        </p:nvSpPr>
        <p:spPr>
          <a:xfrm>
            <a:off x="10674940" y="7330350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Das sieht man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92" name="Rechteck 191"/>
          <p:cNvSpPr/>
          <p:nvPr/>
        </p:nvSpPr>
        <p:spPr>
          <a:xfrm>
            <a:off x="16581475" y="-774188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32" name="Rechteck 231"/>
          <p:cNvSpPr/>
          <p:nvPr/>
        </p:nvSpPr>
        <p:spPr>
          <a:xfrm>
            <a:off x="13428202" y="1378631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41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4 -0.4324 L -0.21389 -0.42499 " pathEditMode="fixed" rAng="0" ptsTypes="AA">
                                      <p:cBhvr>
                                        <p:cTn id="142" dur="30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7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58 -0.43131 L -0.81389 -0.48687 " pathEditMode="fixed" rAng="0" ptsTypes="AA">
                                      <p:cBhvr>
                                        <p:cTn id="146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778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3 -0.4324 L -0.8203 -0.04838 " pathEditMode="fixed" rAng="0" ptsTypes="AA">
                                      <p:cBhvr>
                                        <p:cTn id="148" dur="3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"/>
                            </p:stCondLst>
                            <p:childTnLst>
                              <p:par>
                                <p:cTn id="1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6 L -0.36129 0.67453 " pathEditMode="fixed" rAng="0" ptsTypes="AA">
                                      <p:cBhvr>
                                        <p:cTn id="173" dur="3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7" y="1897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36 L -0.14167 0.46958 " pathEditMode="fixed" rAng="0" ptsTypes="AA">
                                      <p:cBhvr>
                                        <p:cTn id="175" dur="3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57" y="-8351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37404 " pathEditMode="fixed" rAng="0" ptsTypes="AA">
                                      <p:cBhvr>
                                        <p:cTn id="177" dur="30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13116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09757 0.52672 " pathEditMode="fixed" rAng="0" ptsTypes="AA">
                                      <p:cBhvr>
                                        <p:cTn id="179" dur="3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5482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69049 " pathEditMode="fixed" rAng="0" ptsTypes="AA">
                                      <p:cBhvr>
                                        <p:cTn id="181" dur="30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2706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13 L -0.09757 0.84131 " pathEditMode="fixed" rAng="0" ptsTypes="AA">
                                      <p:cBhvr>
                                        <p:cTn id="183" dur="30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10248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2158 0.67731 " pathEditMode="fixed" rAng="0" ptsTypes="AA">
                                      <p:cBhvr>
                                        <p:cTn id="185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2" y="20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 animBg="1"/>
      <p:bldP spid="253" grpId="0" animBg="1"/>
      <p:bldP spid="13" grpId="0" animBg="1"/>
      <p:bldP spid="13" grpId="1" animBg="1"/>
      <p:bldP spid="14" grpId="0" animBg="1"/>
      <p:bldP spid="14" grpId="1" animBg="1"/>
      <p:bldP spid="18" grpId="0"/>
      <p:bldP spid="18" grpId="1"/>
      <p:bldP spid="64" grpId="0"/>
      <p:bldP spid="151" grpId="0"/>
      <p:bldP spid="151" grpId="1"/>
      <p:bldP spid="163" grpId="0"/>
      <p:bldP spid="163" grpId="1"/>
      <p:bldP spid="163" grpId="2"/>
      <p:bldP spid="168" grpId="0" animBg="1"/>
      <p:bldP spid="203" grpId="0" animBg="1"/>
      <p:bldP spid="175" grpId="0" animBg="1"/>
      <p:bldP spid="222" grpId="0"/>
      <p:bldP spid="22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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Test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Shop</a:t>
            </a:r>
            <a:endParaRPr lang="en-US" sz="32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023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- ÜBUNG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980728"/>
            <a:ext cx="5616624" cy="14138907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251284" y="3645024"/>
            <a:ext cx="4965669" cy="20820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18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32012" y="1268760"/>
            <a:ext cx="5232076" cy="5112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b="1" dirty="0" smtClean="0"/>
              <a:t>Viel Potenzial für Optimierungen!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Der Code der Seite liegt auf </a:t>
            </a:r>
            <a:r>
              <a:rPr lang="de-DE" sz="1600" dirty="0" err="1" smtClean="0"/>
              <a:t>github</a:t>
            </a:r>
            <a:endParaRPr lang="de-DE" sz="11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Mit den Zugangsdaten, die ihr per Mail bekommen habt könnt ihr eigene Seiten pushen: </a:t>
            </a:r>
            <a:br>
              <a:rPr lang="de-DE" sz="1600" dirty="0" smtClean="0"/>
            </a:br>
            <a:r>
              <a:rPr lang="de-DE" sz="1600" dirty="0" err="1" smtClean="0"/>
              <a:t>z.B</a:t>
            </a:r>
            <a:r>
              <a:rPr lang="de-DE" sz="1600" dirty="0" smtClean="0"/>
              <a:t>: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r>
              <a:rPr lang="de-DE" sz="1400" i="1" dirty="0" err="1"/>
              <a:t>git</a:t>
            </a:r>
            <a:r>
              <a:rPr lang="de-DE" sz="1400" i="1" dirty="0"/>
              <a:t> </a:t>
            </a:r>
            <a:r>
              <a:rPr lang="de-DE" sz="1400" i="1" dirty="0" err="1"/>
              <a:t>clone</a:t>
            </a:r>
            <a:r>
              <a:rPr lang="de-DE" sz="1400" i="1" dirty="0"/>
              <a:t> https://github.com/IteraSpeed/perf-test-suite-experiments.git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/>
              <a:t>cd </a:t>
            </a:r>
            <a:r>
              <a:rPr lang="de-DE" sz="1400" i="1" dirty="0" err="1" smtClean="0"/>
              <a:t>perf</a:t>
            </a:r>
            <a:r>
              <a:rPr lang="de-DE" sz="1400" i="1" dirty="0" smtClean="0"/>
              <a:t>-test-suite-experiments</a:t>
            </a:r>
            <a:br>
              <a:rPr lang="de-DE" sz="1400" i="1" dirty="0" smtClean="0"/>
            </a:br>
            <a:r>
              <a:rPr lang="de-DE" sz="1400" i="1" dirty="0" err="1" smtClean="0"/>
              <a:t>cp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index.php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>
                <a:solidFill>
                  <a:srgbClr val="C00000"/>
                </a:solidFill>
              </a:rPr>
              <a:t>… Optimierung </a:t>
            </a:r>
            <a:r>
              <a:rPr lang="de-DE" sz="1400" i="1" dirty="0" err="1" smtClean="0">
                <a:solidFill>
                  <a:srgbClr val="C00000"/>
                </a:solidFill>
              </a:rPr>
              <a:t>nilskuhn.php</a:t>
            </a:r>
            <a:r>
              <a:rPr lang="de-DE" sz="1400" i="1" dirty="0" smtClean="0">
                <a:solidFill>
                  <a:srgbClr val="C00000"/>
                </a:solidFill>
              </a:rPr>
              <a:t/>
            </a:r>
            <a:br>
              <a:rPr lang="de-DE" sz="1400" i="1" dirty="0" smtClean="0">
                <a:solidFill>
                  <a:srgbClr val="C00000"/>
                </a:solidFill>
              </a:rPr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add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commit</a:t>
            </a:r>
            <a:r>
              <a:rPr lang="de-DE" sz="1400" i="1" dirty="0" smtClean="0"/>
              <a:t> -m „a </a:t>
            </a:r>
            <a:r>
              <a:rPr lang="de-DE" sz="1400" i="1" dirty="0" err="1" smtClean="0"/>
              <a:t>lot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faster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now</a:t>
            </a:r>
            <a:r>
              <a:rPr lang="de-DE" sz="1400" i="1" dirty="0" smtClean="0"/>
              <a:t>“</a:t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push </a:t>
            </a:r>
            <a:r>
              <a:rPr lang="de-DE" sz="1400" i="1" dirty="0" err="1" smtClean="0"/>
              <a:t>origin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master:master</a:t>
            </a:r>
            <a:endParaRPr lang="de-DE" sz="14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Jeder push ist nach 1 Minute online:</a:t>
            </a:r>
            <a:br>
              <a:rPr lang="de-DE" sz="1600" dirty="0" smtClean="0"/>
            </a:br>
            <a:r>
              <a:rPr lang="de-DE" sz="1100" dirty="0" smtClean="0"/>
              <a:t>http://perf-test-suite-experiments.wpt.iteratec.de/nilskuhn.php</a:t>
            </a:r>
            <a:r>
              <a:rPr lang="de-DE" sz="1600" i="1" dirty="0" smtClean="0"/>
              <a:t/>
            </a:r>
            <a:br>
              <a:rPr lang="de-DE" sz="1600" i="1" dirty="0" smtClean="0"/>
            </a:br>
            <a:endParaRPr lang="de-DE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141397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OSM-Instanz http://openspeedmonitor.wpt.iteratec.de/</a:t>
            </a:r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grpSp>
        <p:nvGrpSpPr>
          <p:cNvPr id="150" name="Gruppieren 149"/>
          <p:cNvGrpSpPr/>
          <p:nvPr/>
        </p:nvGrpSpPr>
        <p:grpSpPr>
          <a:xfrm>
            <a:off x="395536" y="1412776"/>
            <a:ext cx="3312368" cy="2027442"/>
            <a:chOff x="179512" y="1294405"/>
            <a:chExt cx="3312368" cy="2027442"/>
          </a:xfrm>
        </p:grpSpPr>
        <p:sp>
          <p:nvSpPr>
            <p:cNvPr id="144" name="Abgerundetes Rechteck 143"/>
            <p:cNvSpPr/>
            <p:nvPr/>
          </p:nvSpPr>
          <p:spPr bwMode="auto">
            <a:xfrm>
              <a:off x="179512" y="1294405"/>
              <a:ext cx="3312368" cy="2027442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OpenSpeedMonitor</a:t>
              </a:r>
              <a:endParaRPr lang="de-DE" sz="1200" b="1" dirty="0" smtClean="0">
                <a:solidFill>
                  <a:srgbClr val="2C2C2C"/>
                </a:solidFill>
              </a:endParaRPr>
            </a:p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000" b="1" dirty="0" smtClean="0">
                  <a:solidFill>
                    <a:srgbClr val="2C2C2C"/>
                  </a:solidFill>
                </a:rPr>
                <a:t>http://openspeedmonitor.wpt.iteratec.de</a:t>
              </a:r>
            </a:p>
          </p:txBody>
        </p:sp>
        <p:pic>
          <p:nvPicPr>
            <p:cNvPr id="149" name="Grafik 148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960580"/>
              <a:ext cx="2030982" cy="1268503"/>
            </a:xfrm>
            <a:prstGeom prst="rect">
              <a:avLst/>
            </a:prstGeom>
          </p:spPr>
        </p:pic>
        <p:pic>
          <p:nvPicPr>
            <p:cNvPr id="148" name="Grafik 14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8751" y="1804215"/>
              <a:ext cx="2027326" cy="1262328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782080" y="356817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runtest.php</a:t>
            </a:r>
            <a:endParaRPr lang="de-DE" sz="1200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2189988" y="3573016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xmlResult.php</a:t>
            </a:r>
            <a:endParaRPr lang="de-DE" sz="1200" b="1" dirty="0" smtClean="0"/>
          </a:p>
        </p:txBody>
      </p:sp>
      <p:sp>
        <p:nvSpPr>
          <p:cNvPr id="69" name="Pfeil nach links 68"/>
          <p:cNvSpPr/>
          <p:nvPr/>
        </p:nvSpPr>
        <p:spPr>
          <a:xfrm rot="16200000">
            <a:off x="1514828" y="3589881"/>
            <a:ext cx="910768" cy="444990"/>
          </a:xfrm>
          <a:prstGeom prst="leftArrow">
            <a:avLst>
              <a:gd name="adj1" fmla="val 50000"/>
              <a:gd name="adj2" fmla="val 7978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19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4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2259227" y="3212976"/>
            <a:ext cx="4621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>
                <a:solidFill>
                  <a:schemeClr val="tx2"/>
                </a:solidFill>
              </a:rPr>
              <a:t>Performance </a:t>
            </a:r>
            <a:r>
              <a:rPr lang="de-DE" sz="3600" dirty="0" err="1">
                <a:solidFill>
                  <a:schemeClr val="tx2"/>
                </a:solidFill>
              </a:rPr>
              <a:t>matters</a:t>
            </a:r>
            <a:r>
              <a:rPr lang="de-DE" sz="36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16" name="Rechteck 15"/>
          <p:cNvSpPr/>
          <p:nvPr/>
        </p:nvSpPr>
        <p:spPr>
          <a:xfrm>
            <a:off x="0" y="6452965"/>
            <a:ext cx="9144000" cy="382127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04372" y="234888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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Studien</a:t>
            </a:r>
            <a:endParaRPr lang="en-US" sz="3200" dirty="0" smtClean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7137179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2617479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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Test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Shop</a:t>
            </a:r>
            <a:endParaRPr lang="en-US" sz="3200" dirty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4930586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Tools</a:t>
            </a:r>
            <a:endParaRPr lang="en-US" sz="54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4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</a:t>
            </a:r>
            <a:r>
              <a:rPr lang="de-DE" dirty="0" err="1" smtClean="0"/>
              <a:t>OpenSpeedMonitor</a:t>
            </a:r>
            <a:r>
              <a:rPr lang="de-DE" dirty="0" smtClean="0"/>
              <a:t> Messung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– Der langsamste Shop der Welt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2060848"/>
            <a:ext cx="4896544" cy="44644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Stellt typische Produktliste eines Shops dar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Performt</a:t>
            </a:r>
            <a:r>
              <a:rPr lang="de-DE" dirty="0" smtClean="0"/>
              <a:t> sehr schlecht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b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b="1" dirty="0" smtClean="0"/>
              <a:t>Woran und wie sieht man das?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Developer-Tools Browser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Performance-</a:t>
            </a:r>
            <a:r>
              <a:rPr lang="de-DE" dirty="0" err="1" smtClean="0"/>
              <a:t>Bookmarklet</a:t>
            </a:r>
            <a:endParaRPr lang="de-DE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Google Pagespeed </a:t>
            </a:r>
            <a:r>
              <a:rPr lang="de-DE" dirty="0" err="1" smtClean="0"/>
              <a:t>Insights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100" dirty="0" smtClean="0"/>
              <a:t>https</a:t>
            </a:r>
            <a:r>
              <a:rPr lang="de-DE" sz="1100" dirty="0"/>
              <a:t>://developers.google.com/speed/pagespeed/insights/</a:t>
            </a:r>
            <a:endParaRPr lang="de-DE" sz="1100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OpenSpeedMonitor</a:t>
            </a:r>
            <a:r>
              <a:rPr lang="de-DE" dirty="0" smtClean="0"/>
              <a:t> / Webpagetest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21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013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799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Grundidee: Einzelne Image-Icons</a:t>
            </a:r>
            <a:r>
              <a:rPr lang="de-DE" dirty="0"/>
              <a:t> </a:t>
            </a:r>
            <a:r>
              <a:rPr lang="de-DE" dirty="0" smtClean="0"/>
              <a:t>werden zu einem Bild zusammengefasst um schneller ausgeliefert werden zu können.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</a:t>
            </a:r>
            <a:r>
              <a:rPr lang="de-DE" dirty="0" smtClean="0"/>
              <a:t>„CSS Sprites“ einsetzt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1629656" cy="412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erade Verbindung mit Pfeil 9"/>
          <p:cNvCxnSpPr>
            <a:stCxn id="29" idx="1"/>
            <a:endCxn id="17" idx="3"/>
          </p:cNvCxnSpPr>
          <p:nvPr/>
        </p:nvCxnSpPr>
        <p:spPr>
          <a:xfrm flipH="1" flipV="1">
            <a:off x="5364088" y="2222866"/>
            <a:ext cx="936104" cy="923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9" idx="1"/>
            <a:endCxn id="63" idx="3"/>
          </p:cNvCxnSpPr>
          <p:nvPr/>
        </p:nvCxnSpPr>
        <p:spPr>
          <a:xfrm flipH="1" flipV="1">
            <a:off x="3959932" y="2835020"/>
            <a:ext cx="2340260" cy="3110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29" idx="1"/>
            <a:endCxn id="65" idx="3"/>
          </p:cNvCxnSpPr>
          <p:nvPr/>
        </p:nvCxnSpPr>
        <p:spPr>
          <a:xfrm flipH="1" flipV="1">
            <a:off x="5292080" y="2827780"/>
            <a:ext cx="1008112" cy="318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887924" y="274501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5220072" y="273777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3995936" y="3663026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4962560" y="3987062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/>
          <p:cNvCxnSpPr>
            <a:stCxn id="29" idx="1"/>
            <a:endCxn id="66" idx="3"/>
          </p:cNvCxnSpPr>
          <p:nvPr/>
        </p:nvCxnSpPr>
        <p:spPr>
          <a:xfrm flipH="1">
            <a:off x="4067944" y="3146099"/>
            <a:ext cx="2232248" cy="561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29" idx="1"/>
            <a:endCxn id="67" idx="3"/>
          </p:cNvCxnSpPr>
          <p:nvPr/>
        </p:nvCxnSpPr>
        <p:spPr>
          <a:xfrm flipH="1">
            <a:off x="5034568" y="3146099"/>
            <a:ext cx="1265624" cy="885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>
            <a:stCxn id="29" idx="1"/>
            <a:endCxn id="68" idx="0"/>
          </p:cNvCxnSpPr>
          <p:nvPr/>
        </p:nvCxnSpPr>
        <p:spPr>
          <a:xfrm flipH="1">
            <a:off x="4046632" y="3146099"/>
            <a:ext cx="2253560" cy="3012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6300192" y="2616817"/>
            <a:ext cx="1152128" cy="105856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r>
              <a:rPr lang="de-DE" sz="1000" i="1" dirty="0" smtClean="0">
                <a:solidFill>
                  <a:schemeClr val="tx1"/>
                </a:solidFill>
              </a:rPr>
              <a:t>spritesheet.png</a:t>
            </a:r>
          </a:p>
        </p:txBody>
      </p:sp>
      <p:pic>
        <p:nvPicPr>
          <p:cNvPr id="2052" name="Picture 4" descr="C:\xampp\htdocs\perf-test-suite\assets\images\icons\spriteshe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94530"/>
            <a:ext cx="1009650" cy="7143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5" y="5898873"/>
            <a:ext cx="902759" cy="336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hteck 124"/>
          <p:cNvSpPr/>
          <p:nvPr/>
        </p:nvSpPr>
        <p:spPr>
          <a:xfrm>
            <a:off x="7884368" y="3717032"/>
            <a:ext cx="720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sp>
        <p:nvSpPr>
          <p:cNvPr id="126" name="Rechteck 125"/>
          <p:cNvSpPr/>
          <p:nvPr/>
        </p:nvSpPr>
        <p:spPr>
          <a:xfrm>
            <a:off x="11713796" y="7317435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„</a:t>
            </a:r>
            <a:r>
              <a:rPr lang="de-DE" sz="1200" dirty="0" err="1" smtClean="0">
                <a:solidFill>
                  <a:schemeClr val="tx1"/>
                </a:solidFill>
              </a:rPr>
              <a:t>Spritesheet</a:t>
            </a:r>
            <a:r>
              <a:rPr lang="de-DE" sz="1200" dirty="0" smtClean="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23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38038 -0.00672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28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892 0.61621 L -0.07656 0.61828 " pathEditMode="fixed" rAng="0" ptsTypes="AA">
                                      <p:cBhvr>
                                        <p:cTn id="40" dur="300" spd="-100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6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6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8 L -0.40364 -0.4164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67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69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7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118" grpId="0" animBg="1"/>
      <p:bldP spid="29" grpId="0" animBg="1"/>
      <p:bldP spid="2048" grpId="0"/>
      <p:bldP spid="2048" grpId="1"/>
      <p:bldP spid="123" grpId="0" animBg="1"/>
      <p:bldP spid="127" grpId="0" animBg="1"/>
      <p:bldP spid="1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9912" y="2179955"/>
            <a:ext cx="1629656" cy="36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cxnSp>
        <p:nvCxnSpPr>
          <p:cNvPr id="44" name="Gerade Verbindung mit Pfeil 43"/>
          <p:cNvCxnSpPr>
            <a:stCxn id="64" idx="3"/>
            <a:endCxn id="47" idx="1"/>
          </p:cNvCxnSpPr>
          <p:nvPr/>
        </p:nvCxnSpPr>
        <p:spPr>
          <a:xfrm>
            <a:off x="4067944" y="2000472"/>
            <a:ext cx="1152128" cy="307646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64" idx="2"/>
            <a:endCxn id="48" idx="3"/>
          </p:cNvCxnSpPr>
          <p:nvPr/>
        </p:nvCxnSpPr>
        <p:spPr>
          <a:xfrm>
            <a:off x="3527884" y="2096852"/>
            <a:ext cx="396044" cy="455903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64" idx="3"/>
            <a:endCxn id="49" idx="1"/>
          </p:cNvCxnSpPr>
          <p:nvPr/>
        </p:nvCxnSpPr>
        <p:spPr>
          <a:xfrm>
            <a:off x="4067944" y="2000472"/>
            <a:ext cx="1152128" cy="544891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hteck 46"/>
          <p:cNvSpPr/>
          <p:nvPr/>
        </p:nvSpPr>
        <p:spPr>
          <a:xfrm>
            <a:off x="5220072" y="2218108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8" name="Rechteck 47"/>
          <p:cNvSpPr/>
          <p:nvPr/>
        </p:nvSpPr>
        <p:spPr>
          <a:xfrm flipH="1">
            <a:off x="3923928" y="2470136"/>
            <a:ext cx="74286" cy="165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5220072" y="2455353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4034433" y="3514252"/>
            <a:ext cx="76135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1" name="Rechteck 50"/>
          <p:cNvSpPr/>
          <p:nvPr/>
        </p:nvSpPr>
        <p:spPr>
          <a:xfrm>
            <a:off x="4788024" y="3918582"/>
            <a:ext cx="72008" cy="74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2" name="Rechteck 51"/>
          <p:cNvSpPr/>
          <p:nvPr/>
        </p:nvSpPr>
        <p:spPr>
          <a:xfrm>
            <a:off x="3779912" y="5602484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53" name="Gerade Verbindung mit Pfeil 52"/>
          <p:cNvCxnSpPr>
            <a:stCxn id="64" idx="2"/>
            <a:endCxn id="50" idx="0"/>
          </p:cNvCxnSpPr>
          <p:nvPr/>
        </p:nvCxnSpPr>
        <p:spPr>
          <a:xfrm>
            <a:off x="3527884" y="2096852"/>
            <a:ext cx="544617" cy="141740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64" idx="2"/>
            <a:endCxn id="51" idx="0"/>
          </p:cNvCxnSpPr>
          <p:nvPr/>
        </p:nvCxnSpPr>
        <p:spPr>
          <a:xfrm>
            <a:off x="3527884" y="2096852"/>
            <a:ext cx="1296144" cy="182173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64" idx="2"/>
            <a:endCxn id="52" idx="0"/>
          </p:cNvCxnSpPr>
          <p:nvPr/>
        </p:nvCxnSpPr>
        <p:spPr>
          <a:xfrm>
            <a:off x="3527884" y="2096852"/>
            <a:ext cx="417356" cy="3505632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hteck 63"/>
          <p:cNvSpPr/>
          <p:nvPr/>
        </p:nvSpPr>
        <p:spPr>
          <a:xfrm>
            <a:off x="2987824" y="1904091"/>
            <a:ext cx="1080120" cy="192761"/>
          </a:xfrm>
          <a:prstGeom prst="rect">
            <a:avLst/>
          </a:prstGeom>
          <a:solidFill>
            <a:srgbClr val="1D9C72"/>
          </a:solidFill>
          <a:ln>
            <a:solidFill>
              <a:srgbClr val="1D9C7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endParaRPr lang="de-DE" sz="1000" i="1" dirty="0" smtClean="0">
              <a:solidFill>
                <a:schemeClr val="tx1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1" y="1941899"/>
            <a:ext cx="1008112" cy="10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-8612585" y="7772789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88" name="Rechteck 87"/>
          <p:cNvSpPr/>
          <p:nvPr/>
        </p:nvSpPr>
        <p:spPr>
          <a:xfrm>
            <a:off x="-468560" y="8181530"/>
            <a:ext cx="5878128" cy="825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FontAwesome" pitchFamily="50" charset="0"/>
              </a:rPr>
              <a:t>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smtClean="0">
                <a:solidFill>
                  <a:schemeClr val="tx1"/>
                </a:solidFill>
              </a:rPr>
              <a:t>Font </a:t>
            </a:r>
            <a:r>
              <a:rPr lang="de-DE" sz="1600" b="1" dirty="0" err="1" smtClean="0">
                <a:solidFill>
                  <a:schemeClr val="tx1"/>
                </a:solidFill>
              </a:rPr>
              <a:t>Awesome</a:t>
            </a:r>
            <a:r>
              <a:rPr lang="de-DE" sz="1600" b="1" dirty="0" smtClean="0">
                <a:solidFill>
                  <a:schemeClr val="tx1"/>
                </a:solidFill>
              </a:rPr>
              <a:t> hat 519 Icons</a:t>
            </a:r>
          </a:p>
        </p:txBody>
      </p:sp>
      <p:pic>
        <p:nvPicPr>
          <p:cNvPr id="17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40321" y="7859718"/>
            <a:ext cx="5964345" cy="1517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Rechteck 125"/>
          <p:cNvSpPr/>
          <p:nvPr/>
        </p:nvSpPr>
        <p:spPr>
          <a:xfrm>
            <a:off x="11713796" y="7389440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Font + CSS Sheet</a:t>
            </a:r>
          </a:p>
        </p:txBody>
      </p:sp>
      <p:sp>
        <p:nvSpPr>
          <p:cNvPr id="175" name="Rechteck 174"/>
          <p:cNvSpPr/>
          <p:nvPr/>
        </p:nvSpPr>
        <p:spPr>
          <a:xfrm>
            <a:off x="-4068960" y="1132729"/>
            <a:ext cx="2823420" cy="572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Mehr Icon Fonts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98547" y="3251562"/>
            <a:ext cx="1082594" cy="24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99726" y="4509120"/>
            <a:ext cx="684951" cy="32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7827" y="2519951"/>
            <a:ext cx="981153" cy="260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1238" y="5354953"/>
            <a:ext cx="1267976" cy="16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hteck 86"/>
          <p:cNvSpPr/>
          <p:nvPr/>
        </p:nvSpPr>
        <p:spPr>
          <a:xfrm>
            <a:off x="-12536" y="-442991"/>
            <a:ext cx="9156536" cy="192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</a:t>
            </a:r>
            <a:r>
              <a:rPr lang="de-DE" dirty="0" smtClean="0"/>
              <a:t>Icon-Fonts einsetzt</a:t>
            </a:r>
            <a:endParaRPr lang="de-DE" dirty="0"/>
          </a:p>
        </p:txBody>
      </p:sp>
      <p:cxnSp>
        <p:nvCxnSpPr>
          <p:cNvPr id="170" name="Gerade Verbindung 1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431825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Grundidee: Einzelne Image-Icons werden gegen Icon-Fonts wie Font </a:t>
            </a:r>
            <a:r>
              <a:rPr lang="de-DE" dirty="0" err="1"/>
              <a:t>Awesome</a:t>
            </a:r>
            <a:r>
              <a:rPr lang="de-DE" dirty="0"/>
              <a:t> ersetzt</a:t>
            </a:r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4" y="5805264"/>
            <a:ext cx="902759" cy="376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24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39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0.10417 " pathEditMode="fixed" rAng="0" ptsTypes="AA">
                                      <p:cBhvr>
                                        <p:cTn id="6" dur="1500" spd="-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2.67662 " pathEditMode="fixed" rAng="0" ptsTypes="AA">
                                      <p:cBhvr>
                                        <p:cTn id="4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9011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371 -0.17569 L 0.36371 -0.57477 " pathEditMode="fixed" rAng="0" ptsTypes="AA">
                                      <p:cBhvr>
                                        <p:cTn id="42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96 -0.0007 L 0.07395 0.00646 " pathEditMode="fixed" rAng="0" ptsTypes="AA">
                                      <p:cBhvr>
                                        <p:cTn id="46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42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"/>
                            </p:stCondLst>
                            <p:childTnLst>
                              <p:par>
                                <p:cTn id="48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27 -0.00833 L 0.44479 0.09097 " pathEditMode="fixed" rAng="0" ptsTypes="AA">
                                      <p:cBhvr>
                                        <p:cTn id="49" dur="300" spd="-100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9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"/>
                            </p:stCondLst>
                            <p:childTnLst>
                              <p:par>
                                <p:cTn id="5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5 L 0.4441 -0.10718 " pathEditMode="fixed" rAng="0" ptsTypes="AA">
                                      <p:cBhvr>
                                        <p:cTn id="57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530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45 -0.00324 L 0.44497 0.1965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997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00"/>
                            </p:stCondLst>
                            <p:childTnLst>
                              <p:par>
                                <p:cTn id="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6 L 0.44445 -0.22362 " pathEditMode="fixed" rAng="0" ptsTypes="AA">
                                      <p:cBhvr>
                                        <p:cTn id="73" dur="300" spd="-100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13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57 0.94676 L -0.37257 0.00185 " pathEditMode="relative" rAng="0" ptsTypes="AA">
                                      <p:cBhvr>
                                        <p:cTn id="110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45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"/>
                            </p:stCondLst>
                            <p:childTnLst>
                              <p:par>
                                <p:cTn id="13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13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13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135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137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7848 -0.51598 L -0.40017 -0.41783 " pathEditMode="fixed" rAng="0" ptsTypes="AA">
                                      <p:cBhvr>
                                        <p:cTn id="139" dur="300" spd="-100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14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2048" grpId="0"/>
      <p:bldP spid="2048" grpId="1"/>
      <p:bldP spid="123" grpId="0" animBg="1"/>
      <p:bldP spid="127" grpId="0" animBg="1"/>
      <p:bldP spid="47" grpId="0"/>
      <p:bldP spid="48" grpId="0"/>
      <p:bldP spid="49" grpId="0"/>
      <p:bldP spid="50" grpId="0"/>
      <p:bldP spid="51" grpId="0"/>
      <p:bldP spid="64" grpId="0" animBg="1"/>
      <p:bldP spid="118" grpId="0" animBg="1"/>
      <p:bldP spid="88" grpId="0" animBg="1"/>
      <p:bldP spid="88" grpId="1" animBg="1"/>
      <p:bldP spid="126" grpId="0"/>
      <p:bldP spid="175" grpId="0" animBg="1"/>
      <p:bldP spid="17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 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der Bilder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6444208" y="31316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Textfeld 10"/>
          <p:cNvSpPr txBox="1"/>
          <p:nvPr/>
        </p:nvSpPr>
        <p:spPr>
          <a:xfrm>
            <a:off x="734204" y="6317927"/>
            <a:ext cx="3761195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Original: 202 KB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04" y="3739871"/>
            <a:ext cx="3761195" cy="252000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4771247" y="6317927"/>
            <a:ext cx="3761194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Optimiert: 111 KB </a:t>
            </a:r>
            <a:r>
              <a:rPr lang="de-DE" sz="1600" b="1" dirty="0" smtClean="0"/>
              <a:t>(55%)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971600" y="170080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22" name="Inhaltsplatzhalter 1"/>
          <p:cNvSpPr>
            <a:spLocks noGrp="1"/>
          </p:cNvSpPr>
          <p:nvPr>
            <p:ph idx="1"/>
          </p:nvPr>
        </p:nvSpPr>
        <p:spPr>
          <a:xfrm>
            <a:off x="395635" y="994680"/>
            <a:ext cx="8280821" cy="189133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Verlustbehaftet</a:t>
            </a:r>
          </a:p>
          <a:p>
            <a:pPr lvl="1"/>
            <a:r>
              <a:rPr lang="de-DE" dirty="0" smtClean="0"/>
              <a:t>Verkleinerung auf maximale Größe (Breakpunkt XL)</a:t>
            </a:r>
          </a:p>
          <a:p>
            <a:pPr lvl="1"/>
            <a:r>
              <a:rPr lang="de-DE" dirty="0" smtClean="0"/>
              <a:t>Wegschneiden unnötiger Ausschnitte</a:t>
            </a:r>
          </a:p>
          <a:p>
            <a:pPr lvl="1"/>
            <a:r>
              <a:rPr lang="de-DE" dirty="0" smtClean="0"/>
              <a:t>Verringerung Farbtiefe</a:t>
            </a:r>
          </a:p>
          <a:p>
            <a:pPr lvl="1"/>
            <a:r>
              <a:rPr lang="de-DE" dirty="0" smtClean="0"/>
              <a:t>Komprimierung (z.B. 85% bei JPEG)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Verlustfrei</a:t>
            </a:r>
          </a:p>
          <a:p>
            <a:pPr lvl="1"/>
            <a:r>
              <a:rPr lang="de-DE" dirty="0" smtClean="0"/>
              <a:t>Entfernung unnötiger Metadaten und Farbprofile (v.a. </a:t>
            </a:r>
            <a:r>
              <a:rPr lang="de-DE" dirty="0"/>
              <a:t>PNG und JPG)</a:t>
            </a:r>
            <a:br>
              <a:rPr lang="de-DE" dirty="0"/>
            </a:br>
            <a:r>
              <a:rPr lang="de-DE" sz="1100" dirty="0">
                <a:hlinkClick r:id="rId4"/>
              </a:rPr>
              <a:t>https://</a:t>
            </a:r>
            <a:r>
              <a:rPr lang="de-DE" sz="1100" dirty="0" smtClean="0">
                <a:hlinkClick r:id="rId4"/>
              </a:rPr>
              <a:t>imageoptim.com/</a:t>
            </a:r>
            <a:r>
              <a:rPr lang="de-DE" sz="1100" dirty="0" smtClean="0"/>
              <a:t/>
            </a:r>
            <a:br>
              <a:rPr lang="de-DE" sz="1100" dirty="0" smtClean="0"/>
            </a:br>
            <a:r>
              <a:rPr lang="de-DE" sz="1100" dirty="0" smtClean="0">
                <a:hlinkClick r:id="rId5"/>
              </a:rPr>
              <a:t>http</a:t>
            </a:r>
            <a:r>
              <a:rPr lang="de-DE" sz="1100" dirty="0">
                <a:hlinkClick r:id="rId5"/>
              </a:rPr>
              <a:t>://trimage.org</a:t>
            </a:r>
            <a:r>
              <a:rPr lang="de-DE" sz="1100" dirty="0" smtClean="0">
                <a:hlinkClick r:id="rId5"/>
              </a:rPr>
              <a:t>/</a:t>
            </a:r>
            <a:r>
              <a:rPr lang="de-DE" sz="1100" dirty="0" smtClean="0"/>
              <a:t> </a:t>
            </a:r>
            <a:endParaRPr lang="de-DE" sz="1100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46" y="3734697"/>
            <a:ext cx="3761194" cy="2520000"/>
          </a:xfrm>
          <a:prstGeom prst="rect">
            <a:avLst/>
          </a:prstGeom>
        </p:spPr>
      </p:pic>
      <p:sp>
        <p:nvSpPr>
          <p:cNvPr id="21" name="Datumsplatzhalter 2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25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85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 …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Setzen von Caching-Headern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7668344" y="1100236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>
                <a:latin typeface="FontAwesome" pitchFamily="50" charset="0"/>
              </a:rPr>
              <a:t></a:t>
            </a:r>
            <a:endParaRPr lang="de-DE" sz="8000" dirty="0" smtClean="0">
              <a:latin typeface="FontAwesome" pitchFamily="50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48124" y="956220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</a:t>
            </a: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1907704" y="1607475"/>
            <a:ext cx="5256584" cy="0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3682638" y="1283439"/>
            <a:ext cx="2232248" cy="2520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bootstrap.css</a:t>
            </a:r>
          </a:p>
        </p:txBody>
      </p:sp>
      <p:cxnSp>
        <p:nvCxnSpPr>
          <p:cNvPr id="20" name="Gerade Verbindung mit Pfeil 19"/>
          <p:cNvCxnSpPr/>
          <p:nvPr/>
        </p:nvCxnSpPr>
        <p:spPr>
          <a:xfrm>
            <a:off x="1883954" y="1751112"/>
            <a:ext cx="5256584" cy="0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fik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98" y="1856155"/>
            <a:ext cx="2318932" cy="301650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94" y="2162404"/>
            <a:ext cx="1753339" cy="197958"/>
          </a:xfrm>
          <a:prstGeom prst="rect">
            <a:avLst/>
          </a:prstGeom>
        </p:spPr>
      </p:pic>
      <p:sp>
        <p:nvSpPr>
          <p:cNvPr id="81" name="Textfeld 80"/>
          <p:cNvSpPr txBox="1"/>
          <p:nvPr/>
        </p:nvSpPr>
        <p:spPr>
          <a:xfrm>
            <a:off x="1183103" y="1059861"/>
            <a:ext cx="1757221" cy="34168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i="1" dirty="0" smtClean="0">
                <a:solidFill>
                  <a:schemeClr val="tx2"/>
                </a:solidFill>
              </a:rPr>
              <a:t>Initialer Request</a:t>
            </a:r>
          </a:p>
        </p:txBody>
      </p:sp>
      <p:grpSp>
        <p:nvGrpSpPr>
          <p:cNvPr id="93" name="Gruppieren 92"/>
          <p:cNvGrpSpPr/>
          <p:nvPr/>
        </p:nvGrpSpPr>
        <p:grpSpPr>
          <a:xfrm>
            <a:off x="155004" y="7004892"/>
            <a:ext cx="8434620" cy="1429045"/>
            <a:chOff x="155004" y="7004892"/>
            <a:chExt cx="8434620" cy="1429045"/>
          </a:xfrm>
        </p:grpSpPr>
        <p:grpSp>
          <p:nvGrpSpPr>
            <p:cNvPr id="80" name="Gruppieren 79"/>
            <p:cNvGrpSpPr/>
            <p:nvPr/>
          </p:nvGrpSpPr>
          <p:grpSpPr>
            <a:xfrm>
              <a:off x="155004" y="7004892"/>
              <a:ext cx="8434620" cy="1429045"/>
              <a:chOff x="155004" y="7004892"/>
              <a:chExt cx="8434620" cy="1429045"/>
            </a:xfrm>
          </p:grpSpPr>
          <p:grpSp>
            <p:nvGrpSpPr>
              <p:cNvPr id="76" name="Gruppieren 75"/>
              <p:cNvGrpSpPr/>
              <p:nvPr/>
            </p:nvGrpSpPr>
            <p:grpSpPr>
              <a:xfrm>
                <a:off x="155004" y="7004892"/>
                <a:ext cx="8434620" cy="1429045"/>
                <a:chOff x="155004" y="7004892"/>
                <a:chExt cx="8434620" cy="1429045"/>
              </a:xfrm>
            </p:grpSpPr>
            <p:sp>
              <p:nvSpPr>
                <p:cNvPr id="18" name="Textfeld 17"/>
                <p:cNvSpPr txBox="1"/>
                <p:nvPr/>
              </p:nvSpPr>
              <p:spPr>
                <a:xfrm>
                  <a:off x="1303990" y="7881469"/>
                  <a:ext cx="554609" cy="4572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2400" dirty="0" smtClean="0">
                      <a:latin typeface="FontAwesome" pitchFamily="50" charset="0"/>
                    </a:rPr>
                    <a:t></a:t>
                  </a:r>
                </a:p>
              </p:txBody>
            </p:sp>
            <p:sp>
              <p:nvSpPr>
                <p:cNvPr id="24" name="Textfeld 23"/>
                <p:cNvSpPr txBox="1"/>
                <p:nvPr/>
              </p:nvSpPr>
              <p:spPr>
                <a:xfrm>
                  <a:off x="7675224" y="7148908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>
                      <a:latin typeface="FontAwesome" pitchFamily="50" charset="0"/>
                    </a:rPr>
                    <a:t></a:t>
                  </a:r>
                  <a:endParaRPr lang="de-DE" sz="8000" dirty="0" smtClean="0">
                    <a:latin typeface="FontAwesome" pitchFamily="50" charset="0"/>
                  </a:endParaRPr>
                </a:p>
              </p:txBody>
            </p:sp>
            <p:sp>
              <p:nvSpPr>
                <p:cNvPr id="25" name="Textfeld 24"/>
                <p:cNvSpPr txBox="1"/>
                <p:nvPr/>
              </p:nvSpPr>
              <p:spPr>
                <a:xfrm>
                  <a:off x="155004" y="7004892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 smtClean="0">
                      <a:latin typeface="FontAwesome" pitchFamily="50" charset="0"/>
                    </a:rPr>
                    <a:t></a:t>
                  </a:r>
                </a:p>
              </p:txBody>
            </p:sp>
            <p:cxnSp>
              <p:nvCxnSpPr>
                <p:cNvPr id="27" name="Gekrümmte Verbindung 26"/>
                <p:cNvCxnSpPr/>
                <p:nvPr/>
              </p:nvCxnSpPr>
              <p:spPr>
                <a:xfrm>
                  <a:off x="1303207" y="7540049"/>
                  <a:ext cx="628249" cy="379245"/>
                </a:xfrm>
                <a:prstGeom prst="curvedConnector3">
                  <a:avLst>
                    <a:gd name="adj1" fmla="val 99146"/>
                  </a:avLst>
                </a:prstGeom>
                <a:ln w="19050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Gekrümmte Verbindung 30"/>
                <p:cNvCxnSpPr/>
                <p:nvPr/>
              </p:nvCxnSpPr>
              <p:spPr>
                <a:xfrm rot="10800000">
                  <a:off x="605324" y="8134523"/>
                  <a:ext cx="1302382" cy="299414"/>
                </a:xfrm>
                <a:prstGeom prst="curvedConnector3">
                  <a:avLst>
                    <a:gd name="adj1" fmla="val 100150"/>
                  </a:avLst>
                </a:prstGeom>
                <a:ln w="19050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Textfeld 78"/>
              <p:cNvSpPr txBox="1"/>
              <p:nvPr/>
            </p:nvSpPr>
            <p:spPr>
              <a:xfrm>
                <a:off x="1686608" y="7976735"/>
                <a:ext cx="797160" cy="4572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2000" dirty="0" smtClean="0">
                    <a:latin typeface="+mj-lt"/>
                  </a:rPr>
                  <a:t>Cache</a:t>
                </a:r>
              </a:p>
            </p:txBody>
          </p:sp>
        </p:grpSp>
        <p:sp>
          <p:nvSpPr>
            <p:cNvPr id="82" name="Textfeld 81"/>
            <p:cNvSpPr txBox="1"/>
            <p:nvPr/>
          </p:nvSpPr>
          <p:spPr>
            <a:xfrm>
              <a:off x="1183103" y="7053150"/>
              <a:ext cx="4339677" cy="341684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600" b="1" i="1" dirty="0" smtClean="0">
                  <a:solidFill>
                    <a:schemeClr val="tx2"/>
                  </a:solidFill>
                </a:rPr>
                <a:t>Folge-Request (Ressource noch gültig)</a:t>
              </a:r>
            </a:p>
          </p:txBody>
        </p:sp>
      </p:grpSp>
      <p:grpSp>
        <p:nvGrpSpPr>
          <p:cNvPr id="97" name="Gruppieren 96"/>
          <p:cNvGrpSpPr/>
          <p:nvPr/>
        </p:nvGrpSpPr>
        <p:grpSpPr>
          <a:xfrm>
            <a:off x="157953" y="8683538"/>
            <a:ext cx="8434620" cy="1175650"/>
            <a:chOff x="157953" y="8683538"/>
            <a:chExt cx="8434620" cy="1175650"/>
          </a:xfrm>
        </p:grpSpPr>
        <p:pic>
          <p:nvPicPr>
            <p:cNvPr id="96" name="Grafik 9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877" y="9212106"/>
              <a:ext cx="3468259" cy="218065"/>
            </a:xfrm>
            <a:prstGeom prst="rect">
              <a:avLst/>
            </a:prstGeom>
          </p:spPr>
        </p:pic>
        <p:grpSp>
          <p:nvGrpSpPr>
            <p:cNvPr id="94" name="Gruppieren 93"/>
            <p:cNvGrpSpPr/>
            <p:nvPr/>
          </p:nvGrpSpPr>
          <p:grpSpPr>
            <a:xfrm>
              <a:off x="157953" y="8683538"/>
              <a:ext cx="8434620" cy="1175650"/>
              <a:chOff x="157953" y="8683538"/>
              <a:chExt cx="8434620" cy="1175650"/>
            </a:xfrm>
          </p:grpSpPr>
          <p:grpSp>
            <p:nvGrpSpPr>
              <p:cNvPr id="77" name="Gruppieren 76"/>
              <p:cNvGrpSpPr/>
              <p:nvPr/>
            </p:nvGrpSpPr>
            <p:grpSpPr>
              <a:xfrm>
                <a:off x="157953" y="8683538"/>
                <a:ext cx="8434620" cy="1175650"/>
                <a:chOff x="157953" y="8683538"/>
                <a:chExt cx="8434620" cy="1175650"/>
              </a:xfrm>
            </p:grpSpPr>
            <p:sp>
              <p:nvSpPr>
                <p:cNvPr id="46" name="Textfeld 45"/>
                <p:cNvSpPr txBox="1"/>
                <p:nvPr/>
              </p:nvSpPr>
              <p:spPr>
                <a:xfrm>
                  <a:off x="7678173" y="8827554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>
                      <a:latin typeface="FontAwesome" pitchFamily="50" charset="0"/>
                    </a:rPr>
                    <a:t></a:t>
                  </a:r>
                  <a:endParaRPr lang="de-DE" sz="8000" dirty="0" smtClean="0">
                    <a:latin typeface="FontAwesome" pitchFamily="50" charset="0"/>
                  </a:endParaRPr>
                </a:p>
              </p:txBody>
            </p:sp>
            <p:sp>
              <p:nvSpPr>
                <p:cNvPr id="47" name="Textfeld 46"/>
                <p:cNvSpPr txBox="1"/>
                <p:nvPr/>
              </p:nvSpPr>
              <p:spPr>
                <a:xfrm>
                  <a:off x="157953" y="8683538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 smtClean="0">
                      <a:latin typeface="FontAwesome" pitchFamily="50" charset="0"/>
                    </a:rPr>
                    <a:t></a:t>
                  </a:r>
                </a:p>
              </p:txBody>
            </p:sp>
            <p:cxnSp>
              <p:nvCxnSpPr>
                <p:cNvPr id="60" name="Gerade Verbindung mit Pfeil 59"/>
                <p:cNvCxnSpPr/>
                <p:nvPr/>
              </p:nvCxnSpPr>
              <p:spPr>
                <a:xfrm>
                  <a:off x="1931454" y="9463523"/>
                  <a:ext cx="5256584" cy="0"/>
                </a:xfrm>
                <a:prstGeom prst="straightConnector1">
                  <a:avLst/>
                </a:prstGeom>
                <a:ln w="31750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Gerade Verbindung mit Pfeil 60"/>
                <p:cNvCxnSpPr/>
                <p:nvPr/>
              </p:nvCxnSpPr>
              <p:spPr>
                <a:xfrm>
                  <a:off x="1907704" y="9583410"/>
                  <a:ext cx="5256584" cy="0"/>
                </a:xfrm>
                <a:prstGeom prst="straightConnector1">
                  <a:avLst/>
                </a:prstGeom>
                <a:ln w="31750">
                  <a:solidFill>
                    <a:schemeClr val="tx2"/>
                  </a:solidFill>
                  <a:prstDash val="sysDash"/>
                  <a:headEnd type="arrow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0" name="Grafik 69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0183" y="9056113"/>
                  <a:ext cx="4411626" cy="188531"/>
                </a:xfrm>
                <a:prstGeom prst="rect">
                  <a:avLst/>
                </a:prstGeom>
              </p:spPr>
            </p:pic>
            <p:pic>
              <p:nvPicPr>
                <p:cNvPr id="71" name="Grafik 70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99068" y="9670657"/>
                  <a:ext cx="2941084" cy="188531"/>
                </a:xfrm>
                <a:prstGeom prst="rect">
                  <a:avLst/>
                </a:prstGeom>
              </p:spPr>
            </p:pic>
          </p:grpSp>
          <p:sp>
            <p:nvSpPr>
              <p:cNvPr id="83" name="Textfeld 82"/>
              <p:cNvSpPr txBox="1"/>
              <p:nvPr/>
            </p:nvSpPr>
            <p:spPr>
              <a:xfrm>
                <a:off x="1183103" y="8775948"/>
                <a:ext cx="4339677" cy="341684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1600" b="1" i="1" dirty="0" smtClean="0">
                    <a:solidFill>
                      <a:schemeClr val="tx2"/>
                    </a:solidFill>
                  </a:rPr>
                  <a:t>Folge-Request (Prüfung Gültigkeit)</a:t>
                </a:r>
              </a:p>
            </p:txBody>
          </p:sp>
        </p:grpSp>
      </p:grpSp>
      <p:grpSp>
        <p:nvGrpSpPr>
          <p:cNvPr id="95" name="Gruppieren 94"/>
          <p:cNvGrpSpPr/>
          <p:nvPr/>
        </p:nvGrpSpPr>
        <p:grpSpPr>
          <a:xfrm>
            <a:off x="155762" y="9907674"/>
            <a:ext cx="8434620" cy="1298190"/>
            <a:chOff x="155762" y="9907674"/>
            <a:chExt cx="8434620" cy="1298190"/>
          </a:xfrm>
        </p:grpSpPr>
        <p:grpSp>
          <p:nvGrpSpPr>
            <p:cNvPr id="78" name="Gruppieren 77"/>
            <p:cNvGrpSpPr/>
            <p:nvPr/>
          </p:nvGrpSpPr>
          <p:grpSpPr>
            <a:xfrm>
              <a:off x="155762" y="9907674"/>
              <a:ext cx="8434620" cy="1298190"/>
              <a:chOff x="155762" y="9907674"/>
              <a:chExt cx="8434620" cy="1298190"/>
            </a:xfrm>
          </p:grpSpPr>
          <p:sp>
            <p:nvSpPr>
              <p:cNvPr id="58" name="Textfeld 57"/>
              <p:cNvSpPr txBox="1"/>
              <p:nvPr/>
            </p:nvSpPr>
            <p:spPr>
              <a:xfrm>
                <a:off x="7675982" y="10051690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8000" dirty="0">
                    <a:latin typeface="FontAwesome" pitchFamily="50" charset="0"/>
                  </a:rPr>
                  <a:t></a:t>
                </a:r>
                <a:endParaRPr lang="de-DE" sz="8000" dirty="0" smtClean="0">
                  <a:latin typeface="FontAwesome" pitchFamily="50" charset="0"/>
                </a:endParaRPr>
              </a:p>
            </p:txBody>
          </p:sp>
          <p:sp>
            <p:nvSpPr>
              <p:cNvPr id="59" name="Textfeld 58"/>
              <p:cNvSpPr txBox="1"/>
              <p:nvPr/>
            </p:nvSpPr>
            <p:spPr>
              <a:xfrm>
                <a:off x="155762" y="9907674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8000" dirty="0" smtClean="0">
                    <a:latin typeface="FontAwesome" pitchFamily="50" charset="0"/>
                  </a:rPr>
                  <a:t></a:t>
                </a:r>
              </a:p>
            </p:txBody>
          </p:sp>
          <p:cxnSp>
            <p:nvCxnSpPr>
              <p:cNvPr id="62" name="Gerade Verbindung mit Pfeil 61"/>
              <p:cNvCxnSpPr/>
              <p:nvPr/>
            </p:nvCxnSpPr>
            <p:spPr>
              <a:xfrm>
                <a:off x="1943329" y="10486163"/>
                <a:ext cx="5256584" cy="0"/>
              </a:xfrm>
              <a:prstGeom prst="straightConnector1">
                <a:avLst/>
              </a:prstGeom>
              <a:ln w="31750">
                <a:solidFill>
                  <a:schemeClr val="tx2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/>
              <p:cNvCxnSpPr/>
              <p:nvPr/>
            </p:nvCxnSpPr>
            <p:spPr>
              <a:xfrm>
                <a:off x="1919579" y="10629800"/>
                <a:ext cx="5256584" cy="0"/>
              </a:xfrm>
              <a:prstGeom prst="straightConnector1">
                <a:avLst/>
              </a:prstGeom>
              <a:ln w="31750">
                <a:solidFill>
                  <a:schemeClr val="tx2"/>
                </a:solidFill>
                <a:prstDash val="sysDash"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feld 63"/>
              <p:cNvSpPr txBox="1"/>
              <p:nvPr/>
            </p:nvSpPr>
            <p:spPr>
              <a:xfrm>
                <a:off x="3706388" y="10162974"/>
                <a:ext cx="2232248" cy="252028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1600" dirty="0" smtClean="0"/>
                  <a:t>bootstrap.css</a:t>
                </a:r>
              </a:p>
            </p:txBody>
          </p:sp>
          <p:pic>
            <p:nvPicPr>
              <p:cNvPr id="68" name="Grafik 6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3848" y="10701657"/>
                <a:ext cx="2318932" cy="301650"/>
              </a:xfrm>
              <a:prstGeom prst="rect">
                <a:avLst/>
              </a:prstGeom>
            </p:spPr>
          </p:pic>
          <p:pic>
            <p:nvPicPr>
              <p:cNvPr id="69" name="Grafik 6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6644" y="11007906"/>
                <a:ext cx="1753339" cy="197958"/>
              </a:xfrm>
              <a:prstGeom prst="rect">
                <a:avLst/>
              </a:prstGeom>
            </p:spPr>
          </p:pic>
        </p:grpSp>
        <p:sp>
          <p:nvSpPr>
            <p:cNvPr id="84" name="Textfeld 83"/>
            <p:cNvSpPr txBox="1"/>
            <p:nvPr/>
          </p:nvSpPr>
          <p:spPr>
            <a:xfrm>
              <a:off x="1187624" y="9933470"/>
              <a:ext cx="4339677" cy="341684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600" b="1" i="1" dirty="0" smtClean="0">
                  <a:solidFill>
                    <a:schemeClr val="tx2"/>
                  </a:solidFill>
                </a:rPr>
                <a:t>Folge-Request (Ressource nicht mehr gültig)</a:t>
              </a:r>
            </a:p>
          </p:txBody>
        </p:sp>
      </p:grpSp>
      <p:grpSp>
        <p:nvGrpSpPr>
          <p:cNvPr id="99" name="Gruppieren 98"/>
          <p:cNvGrpSpPr/>
          <p:nvPr/>
        </p:nvGrpSpPr>
        <p:grpSpPr>
          <a:xfrm>
            <a:off x="-520468" y="2416013"/>
            <a:ext cx="10945216" cy="1480660"/>
            <a:chOff x="-520468" y="2416013"/>
            <a:chExt cx="10945216" cy="1480660"/>
          </a:xfrm>
        </p:grpSpPr>
        <p:sp>
          <p:nvSpPr>
            <p:cNvPr id="98" name="Rechteck 97"/>
            <p:cNvSpPr/>
            <p:nvPr/>
          </p:nvSpPr>
          <p:spPr>
            <a:xfrm>
              <a:off x="-520468" y="2416013"/>
              <a:ext cx="10945216" cy="1480660"/>
            </a:xfrm>
            <a:prstGeom prst="rect">
              <a:avLst/>
            </a:pr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de-DE" sz="16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uppieren 10"/>
            <p:cNvGrpSpPr/>
            <p:nvPr/>
          </p:nvGrpSpPr>
          <p:grpSpPr>
            <a:xfrm>
              <a:off x="4916697" y="2996951"/>
              <a:ext cx="4134754" cy="899721"/>
              <a:chOff x="1187624" y="1700808"/>
              <a:chExt cx="4104456" cy="792088"/>
            </a:xfrm>
          </p:grpSpPr>
          <p:sp>
            <p:nvSpPr>
              <p:cNvPr id="9" name="Abgerundetes Rechteck 8"/>
              <p:cNvSpPr/>
              <p:nvPr/>
            </p:nvSpPr>
            <p:spPr>
              <a:xfrm>
                <a:off x="1187624" y="1700808"/>
                <a:ext cx="4104456" cy="79208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endParaRPr lang="de-DE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feld 9"/>
              <p:cNvSpPr txBox="1"/>
              <p:nvPr/>
            </p:nvSpPr>
            <p:spPr>
              <a:xfrm>
                <a:off x="1239747" y="1760941"/>
                <a:ext cx="3960440" cy="576064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r"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14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Fehlen Header zur Haltbarkeit</a:t>
                </a:r>
                <a:br>
                  <a:rPr lang="de-DE" sz="14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Cache-Control: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max-age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=3600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/>
                </a:r>
                <a:b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expires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 </a:t>
                </a:r>
                <a:r>
                  <a:rPr lang="sv-S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Thu, 02 Jul 2015 10:07:22 GMT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grpSp>
        <p:nvGrpSpPr>
          <p:cNvPr id="100" name="Gruppieren 99"/>
          <p:cNvGrpSpPr/>
          <p:nvPr/>
        </p:nvGrpSpPr>
        <p:grpSpPr>
          <a:xfrm>
            <a:off x="-540568" y="3909306"/>
            <a:ext cx="10945216" cy="1480660"/>
            <a:chOff x="-520468" y="2416013"/>
            <a:chExt cx="10945216" cy="1480660"/>
          </a:xfrm>
        </p:grpSpPr>
        <p:sp>
          <p:nvSpPr>
            <p:cNvPr id="101" name="Rechteck 100"/>
            <p:cNvSpPr/>
            <p:nvPr/>
          </p:nvSpPr>
          <p:spPr>
            <a:xfrm>
              <a:off x="-520468" y="2416013"/>
              <a:ext cx="10945216" cy="1480660"/>
            </a:xfrm>
            <a:prstGeom prst="rect">
              <a:avLst/>
            </a:pr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de-DE" sz="16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02" name="Gruppieren 101"/>
            <p:cNvGrpSpPr/>
            <p:nvPr/>
          </p:nvGrpSpPr>
          <p:grpSpPr>
            <a:xfrm>
              <a:off x="4532346" y="2996951"/>
              <a:ext cx="4519105" cy="899721"/>
              <a:chOff x="806089" y="1700808"/>
              <a:chExt cx="4485991" cy="792088"/>
            </a:xfrm>
          </p:grpSpPr>
          <p:sp>
            <p:nvSpPr>
              <p:cNvPr id="103" name="Abgerundetes Rechteck 102"/>
              <p:cNvSpPr/>
              <p:nvPr/>
            </p:nvSpPr>
            <p:spPr>
              <a:xfrm>
                <a:off x="806089" y="1700808"/>
                <a:ext cx="4485991" cy="79208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endParaRPr lang="de-DE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Textfeld 103"/>
              <p:cNvSpPr txBox="1"/>
              <p:nvPr/>
            </p:nvSpPr>
            <p:spPr>
              <a:xfrm>
                <a:off x="1239747" y="1760941"/>
                <a:ext cx="3960440" cy="576064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r"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14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Fehlen Header zur Validierung</a:t>
                </a:r>
                <a:br>
                  <a:rPr lang="de-DE" sz="14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Last-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Modified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 </a:t>
                </a:r>
                <a:r>
                  <a:rPr lang="sv-S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Thu, 02 Jul 2015 09:30:32 GMT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/>
                </a:r>
                <a:b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ETag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 </a:t>
                </a:r>
                <a:r>
                  <a:rPr lang="sv-S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"e9addc1d492f9859259871ff8f6856de"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21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09898E-6 L -0.00173 -0.666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333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2951E-6 L -0.00208 -0.714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35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15541E-6 L -0.00173 -0.7025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35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27</a:t>
            </a:fld>
            <a:endParaRPr lang="de-DE" dirty="0"/>
          </a:p>
        </p:txBody>
      </p:sp>
      <p:sp>
        <p:nvSpPr>
          <p:cNvPr id="9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 smtClean="0"/>
              <a:t>Caching-Header</a:t>
            </a:r>
            <a:endParaRPr lang="de-DE" dirty="0"/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 smtClean="0"/>
              <a:t>Alternative: Lange Gültigkeit + Hash / </a:t>
            </a:r>
            <a:r>
              <a:rPr lang="de-DE" dirty="0" err="1" smtClean="0"/>
              <a:t>Timestamp</a:t>
            </a:r>
            <a:r>
              <a:rPr lang="de-DE" dirty="0" smtClean="0"/>
              <a:t> im Namen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7668344" y="1100236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>
                <a:latin typeface="FontAwesome" pitchFamily="50" charset="0"/>
              </a:rPr>
              <a:t></a:t>
            </a:r>
            <a:endParaRPr lang="de-DE" sz="8000" dirty="0" smtClean="0">
              <a:latin typeface="FontAwesome" pitchFamily="50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48124" y="956220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</a:t>
            </a:r>
          </a:p>
        </p:txBody>
      </p:sp>
      <p:cxnSp>
        <p:nvCxnSpPr>
          <p:cNvPr id="13" name="Gerade Verbindung mit Pfeil 12"/>
          <p:cNvCxnSpPr/>
          <p:nvPr/>
        </p:nvCxnSpPr>
        <p:spPr>
          <a:xfrm>
            <a:off x="1907704" y="1607475"/>
            <a:ext cx="5256584" cy="0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3682638" y="1283439"/>
            <a:ext cx="2232248" cy="2520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bootstrap.css</a:t>
            </a: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1883954" y="1751112"/>
            <a:ext cx="5256584" cy="0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98" y="1856155"/>
            <a:ext cx="2318932" cy="3016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94" y="2162404"/>
            <a:ext cx="1753339" cy="197958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1183103" y="1059861"/>
            <a:ext cx="1757221" cy="34168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i="1" dirty="0" smtClean="0">
                <a:solidFill>
                  <a:schemeClr val="tx2"/>
                </a:solidFill>
              </a:rPr>
              <a:t>Initialer Request</a:t>
            </a:r>
          </a:p>
        </p:txBody>
      </p:sp>
      <p:grpSp>
        <p:nvGrpSpPr>
          <p:cNvPr id="19" name="Gruppieren 18"/>
          <p:cNvGrpSpPr/>
          <p:nvPr/>
        </p:nvGrpSpPr>
        <p:grpSpPr>
          <a:xfrm>
            <a:off x="155004" y="2324372"/>
            <a:ext cx="8434620" cy="1429045"/>
            <a:chOff x="155004" y="7004892"/>
            <a:chExt cx="8434620" cy="1429045"/>
          </a:xfrm>
        </p:grpSpPr>
        <p:grpSp>
          <p:nvGrpSpPr>
            <p:cNvPr id="20" name="Gruppieren 19"/>
            <p:cNvGrpSpPr/>
            <p:nvPr/>
          </p:nvGrpSpPr>
          <p:grpSpPr>
            <a:xfrm>
              <a:off x="155004" y="7004892"/>
              <a:ext cx="8434620" cy="1429045"/>
              <a:chOff x="155004" y="7004892"/>
              <a:chExt cx="8434620" cy="1429045"/>
            </a:xfrm>
          </p:grpSpPr>
          <p:grpSp>
            <p:nvGrpSpPr>
              <p:cNvPr id="22" name="Gruppieren 21"/>
              <p:cNvGrpSpPr/>
              <p:nvPr/>
            </p:nvGrpSpPr>
            <p:grpSpPr>
              <a:xfrm>
                <a:off x="155004" y="7004892"/>
                <a:ext cx="8434620" cy="1429045"/>
                <a:chOff x="155004" y="7004892"/>
                <a:chExt cx="8434620" cy="1429045"/>
              </a:xfrm>
            </p:grpSpPr>
            <p:sp>
              <p:nvSpPr>
                <p:cNvPr id="24" name="Textfeld 23"/>
                <p:cNvSpPr txBox="1"/>
                <p:nvPr/>
              </p:nvSpPr>
              <p:spPr>
                <a:xfrm>
                  <a:off x="1303990" y="7881469"/>
                  <a:ext cx="554609" cy="4572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2400" dirty="0" smtClean="0">
                      <a:latin typeface="FontAwesome" pitchFamily="50" charset="0"/>
                    </a:rPr>
                    <a:t></a:t>
                  </a:r>
                </a:p>
              </p:txBody>
            </p:sp>
            <p:sp>
              <p:nvSpPr>
                <p:cNvPr id="25" name="Textfeld 24"/>
                <p:cNvSpPr txBox="1"/>
                <p:nvPr/>
              </p:nvSpPr>
              <p:spPr>
                <a:xfrm>
                  <a:off x="7675224" y="7148908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>
                      <a:latin typeface="FontAwesome" pitchFamily="50" charset="0"/>
                    </a:rPr>
                    <a:t></a:t>
                  </a:r>
                  <a:endParaRPr lang="de-DE" sz="8000" dirty="0" smtClean="0">
                    <a:latin typeface="FontAwesome" pitchFamily="50" charset="0"/>
                  </a:endParaRPr>
                </a:p>
              </p:txBody>
            </p:sp>
            <p:sp>
              <p:nvSpPr>
                <p:cNvPr id="26" name="Textfeld 25"/>
                <p:cNvSpPr txBox="1"/>
                <p:nvPr/>
              </p:nvSpPr>
              <p:spPr>
                <a:xfrm>
                  <a:off x="155004" y="7004892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 smtClean="0">
                      <a:latin typeface="FontAwesome" pitchFamily="50" charset="0"/>
                    </a:rPr>
                    <a:t></a:t>
                  </a:r>
                </a:p>
              </p:txBody>
            </p:sp>
            <p:cxnSp>
              <p:nvCxnSpPr>
                <p:cNvPr id="27" name="Gekrümmte Verbindung 26"/>
                <p:cNvCxnSpPr/>
                <p:nvPr/>
              </p:nvCxnSpPr>
              <p:spPr>
                <a:xfrm>
                  <a:off x="1303207" y="7540049"/>
                  <a:ext cx="628249" cy="379245"/>
                </a:xfrm>
                <a:prstGeom prst="curvedConnector3">
                  <a:avLst>
                    <a:gd name="adj1" fmla="val 99146"/>
                  </a:avLst>
                </a:prstGeom>
                <a:ln w="19050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krümmte Verbindung 27"/>
                <p:cNvCxnSpPr/>
                <p:nvPr/>
              </p:nvCxnSpPr>
              <p:spPr>
                <a:xfrm rot="10800000">
                  <a:off x="605324" y="8134523"/>
                  <a:ext cx="1302382" cy="299414"/>
                </a:xfrm>
                <a:prstGeom prst="curvedConnector3">
                  <a:avLst>
                    <a:gd name="adj1" fmla="val 100150"/>
                  </a:avLst>
                </a:prstGeom>
                <a:ln w="19050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feld 22"/>
              <p:cNvSpPr txBox="1"/>
              <p:nvPr/>
            </p:nvSpPr>
            <p:spPr>
              <a:xfrm>
                <a:off x="1686608" y="7976735"/>
                <a:ext cx="797160" cy="4572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2000" dirty="0" smtClean="0">
                    <a:latin typeface="+mj-lt"/>
                  </a:rPr>
                  <a:t>Cache</a:t>
                </a:r>
              </a:p>
            </p:txBody>
          </p:sp>
        </p:grpSp>
        <p:sp>
          <p:nvSpPr>
            <p:cNvPr id="21" name="Textfeld 20"/>
            <p:cNvSpPr txBox="1"/>
            <p:nvPr/>
          </p:nvSpPr>
          <p:spPr>
            <a:xfrm>
              <a:off x="1183103" y="7053150"/>
              <a:ext cx="4339677" cy="341684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600" b="1" i="1" dirty="0" smtClean="0">
                  <a:solidFill>
                    <a:schemeClr val="tx2"/>
                  </a:solidFill>
                </a:rPr>
                <a:t>Folge-Request (Ressource noch gültig)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155762" y="5227154"/>
            <a:ext cx="8434620" cy="1298190"/>
            <a:chOff x="155762" y="9907674"/>
            <a:chExt cx="8434620" cy="1298190"/>
          </a:xfrm>
        </p:grpSpPr>
        <p:grpSp>
          <p:nvGrpSpPr>
            <p:cNvPr id="30" name="Gruppieren 29"/>
            <p:cNvGrpSpPr/>
            <p:nvPr/>
          </p:nvGrpSpPr>
          <p:grpSpPr>
            <a:xfrm>
              <a:off x="155762" y="9907674"/>
              <a:ext cx="8434620" cy="1298190"/>
              <a:chOff x="155762" y="9907674"/>
              <a:chExt cx="8434620" cy="1298190"/>
            </a:xfrm>
          </p:grpSpPr>
          <p:sp>
            <p:nvSpPr>
              <p:cNvPr id="32" name="Textfeld 31"/>
              <p:cNvSpPr txBox="1"/>
              <p:nvPr/>
            </p:nvSpPr>
            <p:spPr>
              <a:xfrm>
                <a:off x="7675982" y="10051690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8000" dirty="0">
                    <a:latin typeface="FontAwesome" pitchFamily="50" charset="0"/>
                  </a:rPr>
                  <a:t></a:t>
                </a:r>
                <a:endParaRPr lang="de-DE" sz="8000" dirty="0" smtClean="0">
                  <a:latin typeface="FontAwesome" pitchFamily="50" charset="0"/>
                </a:endParaRPr>
              </a:p>
            </p:txBody>
          </p:sp>
          <p:sp>
            <p:nvSpPr>
              <p:cNvPr id="33" name="Textfeld 32"/>
              <p:cNvSpPr txBox="1"/>
              <p:nvPr/>
            </p:nvSpPr>
            <p:spPr>
              <a:xfrm>
                <a:off x="155762" y="9907674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8000" dirty="0" smtClean="0">
                    <a:latin typeface="FontAwesome" pitchFamily="50" charset="0"/>
                  </a:rPr>
                  <a:t></a:t>
                </a:r>
              </a:p>
            </p:txBody>
          </p:sp>
          <p:cxnSp>
            <p:nvCxnSpPr>
              <p:cNvPr id="34" name="Gerade Verbindung mit Pfeil 33"/>
              <p:cNvCxnSpPr/>
              <p:nvPr/>
            </p:nvCxnSpPr>
            <p:spPr>
              <a:xfrm>
                <a:off x="1943329" y="10486163"/>
                <a:ext cx="5256584" cy="0"/>
              </a:xfrm>
              <a:prstGeom prst="straightConnector1">
                <a:avLst/>
              </a:prstGeom>
              <a:ln w="31750">
                <a:solidFill>
                  <a:schemeClr val="tx2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mit Pfeil 34"/>
              <p:cNvCxnSpPr/>
              <p:nvPr/>
            </p:nvCxnSpPr>
            <p:spPr>
              <a:xfrm>
                <a:off x="1919579" y="10629800"/>
                <a:ext cx="5256584" cy="0"/>
              </a:xfrm>
              <a:prstGeom prst="straightConnector1">
                <a:avLst/>
              </a:prstGeom>
              <a:ln w="31750">
                <a:solidFill>
                  <a:schemeClr val="tx2"/>
                </a:solidFill>
                <a:prstDash val="sysDash"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feld 35"/>
              <p:cNvSpPr txBox="1"/>
              <p:nvPr/>
            </p:nvSpPr>
            <p:spPr>
              <a:xfrm>
                <a:off x="3706388" y="10162974"/>
                <a:ext cx="2232248" cy="252028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1600" dirty="0" smtClean="0"/>
                  <a:t>bootstrap.css</a:t>
                </a:r>
              </a:p>
            </p:txBody>
          </p:sp>
          <p:pic>
            <p:nvPicPr>
              <p:cNvPr id="37" name="Grafik 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3848" y="10701657"/>
                <a:ext cx="2318932" cy="301650"/>
              </a:xfrm>
              <a:prstGeom prst="rect">
                <a:avLst/>
              </a:prstGeom>
            </p:spPr>
          </p:pic>
          <p:pic>
            <p:nvPicPr>
              <p:cNvPr id="38" name="Grafik 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6644" y="11007906"/>
                <a:ext cx="1753339" cy="197958"/>
              </a:xfrm>
              <a:prstGeom prst="rect">
                <a:avLst/>
              </a:prstGeom>
            </p:spPr>
          </p:pic>
        </p:grpSp>
        <p:sp>
          <p:nvSpPr>
            <p:cNvPr id="31" name="Textfeld 30"/>
            <p:cNvSpPr txBox="1"/>
            <p:nvPr/>
          </p:nvSpPr>
          <p:spPr>
            <a:xfrm>
              <a:off x="1187624" y="9933470"/>
              <a:ext cx="4339677" cy="341684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600" b="1" i="1" dirty="0" smtClean="0">
                  <a:solidFill>
                    <a:schemeClr val="tx2"/>
                  </a:solidFill>
                </a:rPr>
                <a:t>Folge-Request (Ressource nicht mehr gültig)</a:t>
              </a:r>
            </a:p>
          </p:txBody>
        </p:sp>
      </p:grpSp>
      <p:sp>
        <p:nvSpPr>
          <p:cNvPr id="40" name="Abgerundetes Rechteck 39"/>
          <p:cNvSpPr/>
          <p:nvPr/>
        </p:nvSpPr>
        <p:spPr>
          <a:xfrm>
            <a:off x="-972616" y="4077072"/>
            <a:ext cx="11377264" cy="8997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42" name="Grafik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2" y="4509121"/>
            <a:ext cx="3516104" cy="197958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6" y="4257472"/>
            <a:ext cx="9144000" cy="19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0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>
          <a:xfrm>
            <a:off x="253725" y="6372341"/>
            <a:ext cx="1437955" cy="153888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>
          <a:xfrm>
            <a:off x="3693560" y="6372341"/>
            <a:ext cx="1756891" cy="153888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>
          <a:xfrm>
            <a:off x="8028384" y="6372341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28</a:t>
            </a:fld>
            <a:endParaRPr lang="de-DE" dirty="0"/>
          </a:p>
        </p:txBody>
      </p:sp>
      <p:sp>
        <p:nvSpPr>
          <p:cNvPr id="41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/>
              <a:t>Optimierung …</a:t>
            </a:r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 smtClean="0"/>
              <a:t>Durch Setzen von Caching-Headern</a:t>
            </a:r>
            <a:endParaRPr lang="de-DE" dirty="0"/>
          </a:p>
        </p:txBody>
      </p:sp>
      <p:sp>
        <p:nvSpPr>
          <p:cNvPr id="45" name="Inhaltsplatzhalter 1"/>
          <p:cNvSpPr>
            <a:spLocks noGrp="1"/>
          </p:cNvSpPr>
          <p:nvPr>
            <p:ph idx="1"/>
          </p:nvPr>
        </p:nvSpPr>
        <p:spPr>
          <a:xfrm>
            <a:off x="395635" y="1065369"/>
            <a:ext cx="8280821" cy="936104"/>
          </a:xfrm>
        </p:spPr>
        <p:txBody>
          <a:bodyPr/>
          <a:lstStyle/>
          <a:p>
            <a:r>
              <a:rPr lang="de-DE" sz="2000" dirty="0" smtClean="0"/>
              <a:t>Sehr gute </a:t>
            </a:r>
            <a:r>
              <a:rPr lang="de-DE" sz="2000" dirty="0"/>
              <a:t>E</a:t>
            </a:r>
            <a:r>
              <a:rPr lang="de-DE" sz="2000" dirty="0" smtClean="0"/>
              <a:t>inführung in die wichtigsten Caching-Header: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>
                <a:hlinkClick r:id="rId2"/>
              </a:rPr>
              <a:t>http://www.mobify.com/blog/beginners-guide-to-http-cache-headers</a:t>
            </a:r>
            <a:r>
              <a:rPr lang="de-DE" sz="2000" dirty="0" smtClean="0">
                <a:hlinkClick r:id="rId2"/>
              </a:rPr>
              <a:t>/</a:t>
            </a:r>
            <a:endParaRPr lang="de-DE" sz="2000" dirty="0" smtClean="0"/>
          </a:p>
          <a:p>
            <a:r>
              <a:rPr lang="de-DE" sz="2000" dirty="0" smtClean="0"/>
              <a:t>Performance-Test-Suite: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5" y="3260524"/>
            <a:ext cx="3648076" cy="4779262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42763"/>
            <a:ext cx="12891802" cy="990781"/>
          </a:xfrm>
          <a:prstGeom prst="rect">
            <a:avLst/>
          </a:prstGeom>
        </p:spPr>
      </p:pic>
      <p:sp>
        <p:nvSpPr>
          <p:cNvPr id="12" name="Inhaltsplatzhalter 1"/>
          <p:cNvSpPr txBox="1">
            <a:spLocks/>
          </p:cNvSpPr>
          <p:nvPr/>
        </p:nvSpPr>
        <p:spPr>
          <a:xfrm>
            <a:off x="4211959" y="3717032"/>
            <a:ext cx="4968553" cy="21808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 smtClean="0"/>
              <a:t>assets</a:t>
            </a:r>
            <a:r>
              <a:rPr lang="de-DE" sz="1800" dirty="0" smtClean="0"/>
              <a:t>-cache-</a:t>
            </a:r>
            <a:r>
              <a:rPr lang="de-DE" sz="1800" dirty="0" err="1" smtClean="0"/>
              <a:t>and</a:t>
            </a:r>
            <a:r>
              <a:rPr lang="de-DE" sz="1800" dirty="0" smtClean="0"/>
              <a:t>-</a:t>
            </a:r>
            <a:r>
              <a:rPr lang="de-DE" sz="1800" dirty="0" err="1" smtClean="0"/>
              <a:t>compression-disabled</a:t>
            </a:r>
            <a:endParaRPr lang="de-DE" sz="1800" dirty="0" smtClean="0"/>
          </a:p>
          <a:p>
            <a:pPr lvl="1"/>
            <a:r>
              <a:rPr lang="de-DE" sz="1800" dirty="0" smtClean="0"/>
              <a:t>Keine Caching-Header</a:t>
            </a:r>
            <a:endParaRPr lang="de-DE" sz="1800" b="1" dirty="0" smtClean="0"/>
          </a:p>
          <a:p>
            <a:r>
              <a:rPr lang="de-DE" sz="1800" dirty="0" err="1"/>
              <a:t>assets</a:t>
            </a:r>
            <a:endParaRPr lang="de-DE" sz="1800" dirty="0"/>
          </a:p>
          <a:p>
            <a:pPr lvl="1"/>
            <a:r>
              <a:rPr lang="de-DE" sz="1800" dirty="0" smtClean="0"/>
              <a:t>Sinnvolle </a:t>
            </a:r>
            <a:r>
              <a:rPr lang="de-DE" sz="1800" dirty="0"/>
              <a:t>Caching-Header</a:t>
            </a:r>
            <a:endParaRPr lang="de-DE" sz="1800" b="1" dirty="0"/>
          </a:p>
          <a:p>
            <a:pPr marL="0" indent="0">
              <a:buNone/>
            </a:pP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243321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 …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komprimierte Auslieferung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39645" y="100243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</a:t>
            </a:r>
          </a:p>
        </p:txBody>
      </p:sp>
      <p:sp>
        <p:nvSpPr>
          <p:cNvPr id="55" name="Datumsplatzhalter 5"/>
          <p:cNvSpPr>
            <a:spLocks noGrp="1"/>
          </p:cNvSpPr>
          <p:nvPr>
            <p:ph type="dt" sz="half" idx="15"/>
          </p:nvPr>
        </p:nvSpPr>
        <p:spPr>
          <a:xfrm>
            <a:off x="253725" y="6605696"/>
            <a:ext cx="1437955" cy="153888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56" name="Fußzeilenplatzhalter 6"/>
          <p:cNvSpPr>
            <a:spLocks noGrp="1"/>
          </p:cNvSpPr>
          <p:nvPr>
            <p:ph type="ftr" sz="quarter" idx="16"/>
          </p:nvPr>
        </p:nvSpPr>
        <p:spPr>
          <a:xfrm>
            <a:off x="3693560" y="6605696"/>
            <a:ext cx="1756891" cy="153888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57" name="Foliennummernplatzhalter 7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29</a:t>
            </a:fld>
            <a:endParaRPr lang="de-DE" dirty="0"/>
          </a:p>
        </p:txBody>
      </p:sp>
      <p:sp>
        <p:nvSpPr>
          <p:cNvPr id="65" name="Inhaltsplatzhalter 1"/>
          <p:cNvSpPr txBox="1">
            <a:spLocks/>
          </p:cNvSpPr>
          <p:nvPr/>
        </p:nvSpPr>
        <p:spPr>
          <a:xfrm>
            <a:off x="1403648" y="1124744"/>
            <a:ext cx="7272808" cy="5184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dirty="0" smtClean="0"/>
              <a:t>Komprimierung ist immer ein Trade-Off: </a:t>
            </a:r>
            <a:br>
              <a:rPr lang="de-DE" sz="2000" b="1" dirty="0" smtClean="0"/>
            </a:br>
            <a:r>
              <a:rPr lang="de-DE" sz="2000" b="1" dirty="0" smtClean="0"/>
              <a:t>Einsparung / CPU-Last </a:t>
            </a:r>
          </a:p>
          <a:p>
            <a:r>
              <a:rPr lang="de-DE" sz="2000" dirty="0" smtClean="0"/>
              <a:t>Wie viel % an Bytes spare ich ein?</a:t>
            </a:r>
          </a:p>
          <a:p>
            <a:pPr lvl="1"/>
            <a:r>
              <a:rPr lang="de-DE" sz="2000" dirty="0" smtClean="0"/>
              <a:t>Je größer der Anteil, desto eher sollte komprimiert werden</a:t>
            </a:r>
          </a:p>
          <a:p>
            <a:pPr lvl="1"/>
            <a:r>
              <a:rPr lang="de-DE" sz="2000" dirty="0" smtClean="0"/>
              <a:t>Faustregel:</a:t>
            </a:r>
          </a:p>
          <a:p>
            <a:pPr lvl="2"/>
            <a:r>
              <a:rPr lang="de-DE" sz="1800" dirty="0" smtClean="0"/>
              <a:t>Einsparung &gt; 20% 	-&gt; </a:t>
            </a:r>
            <a:r>
              <a:rPr lang="de-DE" sz="1800" dirty="0" smtClean="0">
                <a:solidFill>
                  <a:schemeClr val="tx2"/>
                </a:solidFill>
              </a:rPr>
              <a:t>Komprimierung</a:t>
            </a:r>
          </a:p>
          <a:p>
            <a:pPr lvl="2"/>
            <a:r>
              <a:rPr lang="de-DE" sz="1800" dirty="0" smtClean="0"/>
              <a:t>10% &lt; Einsparung &lt; 20%	-&gt; </a:t>
            </a:r>
            <a:r>
              <a:rPr lang="de-DE" sz="1800" dirty="0" smtClean="0">
                <a:solidFill>
                  <a:schemeClr val="tx2"/>
                </a:solidFill>
              </a:rPr>
              <a:t>Abwägung</a:t>
            </a:r>
          </a:p>
          <a:p>
            <a:pPr lvl="2"/>
            <a:r>
              <a:rPr lang="de-DE" sz="1800" dirty="0" smtClean="0"/>
              <a:t>Einsparung &lt; 10%		-&gt; </a:t>
            </a:r>
            <a:r>
              <a:rPr lang="de-DE" sz="1800" dirty="0" smtClean="0">
                <a:solidFill>
                  <a:schemeClr val="tx2"/>
                </a:solidFill>
              </a:rPr>
              <a:t>Keine Komprimierung</a:t>
            </a:r>
          </a:p>
          <a:p>
            <a:r>
              <a:rPr lang="de-DE" sz="2000" dirty="0"/>
              <a:t>Wie viele Bytes spare ich </a:t>
            </a:r>
            <a:r>
              <a:rPr lang="de-DE" sz="2000" dirty="0" smtClean="0"/>
              <a:t>absolut ein</a:t>
            </a:r>
            <a:r>
              <a:rPr lang="de-DE" sz="2000" dirty="0"/>
              <a:t>? </a:t>
            </a:r>
            <a:endParaRPr lang="de-DE" sz="2000" dirty="0" smtClean="0"/>
          </a:p>
          <a:p>
            <a:pPr lvl="1"/>
            <a:r>
              <a:rPr lang="de-DE" sz="2000" dirty="0" smtClean="0"/>
              <a:t>Bei großen Ressourcen kann sich Komprimierung auch bei kleinem Anteil schon lohnen.</a:t>
            </a:r>
          </a:p>
          <a:p>
            <a:r>
              <a:rPr lang="de-DE" sz="2000" dirty="0" smtClean="0"/>
              <a:t>Wie </a:t>
            </a:r>
            <a:r>
              <a:rPr lang="de-DE" sz="2000" dirty="0"/>
              <a:t>hoch ist die Cache-Hit-Rate für die Ressource</a:t>
            </a:r>
            <a:r>
              <a:rPr lang="de-DE" sz="2000" dirty="0" smtClean="0"/>
              <a:t>?</a:t>
            </a:r>
          </a:p>
          <a:p>
            <a:pPr lvl="1"/>
            <a:r>
              <a:rPr lang="de-DE" sz="2000" dirty="0" smtClean="0"/>
              <a:t>Relativiert den CPU-Verbrauch </a:t>
            </a:r>
            <a:endParaRPr lang="de-DE" sz="2000" dirty="0"/>
          </a:p>
          <a:p>
            <a:pPr lvl="1"/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422296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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Studien</a:t>
            </a:r>
            <a:endParaRPr lang="en-US" sz="3200" dirty="0" smtClean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233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nhaltsplatzhalter 1"/>
          <p:cNvSpPr txBox="1">
            <a:spLocks/>
          </p:cNvSpPr>
          <p:nvPr/>
        </p:nvSpPr>
        <p:spPr>
          <a:xfrm>
            <a:off x="1403648" y="1196752"/>
            <a:ext cx="7272808" cy="5184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dirty="0" smtClean="0"/>
              <a:t>Praxis</a:t>
            </a:r>
          </a:p>
          <a:p>
            <a:r>
              <a:rPr lang="de-DE" sz="2000" dirty="0" smtClean="0"/>
              <a:t>Text-Ressourcen sollten mit </a:t>
            </a:r>
            <a:r>
              <a:rPr lang="de-DE" sz="2000" dirty="0" err="1" smtClean="0"/>
              <a:t>gzip</a:t>
            </a:r>
            <a:r>
              <a:rPr lang="de-DE" sz="2000" dirty="0" smtClean="0"/>
              <a:t> komprimiert ausgeliefert werden:</a:t>
            </a:r>
            <a:br>
              <a:rPr lang="de-DE" sz="2000" dirty="0" smtClean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>Die großen Webserver tun dies per </a:t>
            </a:r>
            <a:r>
              <a:rPr lang="de-DE" sz="2000" dirty="0" err="1" smtClean="0"/>
              <a:t>default</a:t>
            </a:r>
            <a:endParaRPr lang="de-DE" sz="2000" dirty="0" smtClean="0"/>
          </a:p>
          <a:p>
            <a:r>
              <a:rPr lang="de-DE" sz="2000" dirty="0" smtClean="0"/>
              <a:t>Für Binäre Ressourcen wie Videos, Audio-Inhalte, Bilder, Fonts lohnt sich </a:t>
            </a:r>
            <a:r>
              <a:rPr lang="de-DE" sz="2000" dirty="0" err="1" smtClean="0"/>
              <a:t>gzip</a:t>
            </a:r>
            <a:r>
              <a:rPr lang="de-DE" sz="2000" dirty="0" smtClean="0"/>
              <a:t> selten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 …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komprimierte Auslieferung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39645" y="100243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</a:t>
            </a:r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86" y="2903105"/>
            <a:ext cx="3360000" cy="422857"/>
          </a:xfrm>
        </p:spPr>
      </p:pic>
      <p:sp>
        <p:nvSpPr>
          <p:cNvPr id="55" name="Datumsplatzhalter 5"/>
          <p:cNvSpPr>
            <a:spLocks noGrp="1"/>
          </p:cNvSpPr>
          <p:nvPr>
            <p:ph type="dt" sz="half" idx="15"/>
          </p:nvPr>
        </p:nvSpPr>
        <p:spPr>
          <a:xfrm>
            <a:off x="253725" y="6605696"/>
            <a:ext cx="1437955" cy="153888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56" name="Fußzeilenplatzhalter 6"/>
          <p:cNvSpPr>
            <a:spLocks noGrp="1"/>
          </p:cNvSpPr>
          <p:nvPr>
            <p:ph type="ftr" sz="quarter" idx="16"/>
          </p:nvPr>
        </p:nvSpPr>
        <p:spPr>
          <a:xfrm>
            <a:off x="3693560" y="6605696"/>
            <a:ext cx="1756891" cy="153888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57" name="Foliennummernplatzhalter 7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30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54" y="2394454"/>
            <a:ext cx="3360000" cy="42285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96" y="5270748"/>
            <a:ext cx="3360000" cy="42285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153" y="5742447"/>
            <a:ext cx="3360000" cy="422857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86" y="3258550"/>
            <a:ext cx="3360000" cy="42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5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>
          <a:xfrm>
            <a:off x="253725" y="6372341"/>
            <a:ext cx="1437955" cy="153888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>
          <a:xfrm>
            <a:off x="3693560" y="6372341"/>
            <a:ext cx="1756891" cy="153888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>
          <a:xfrm>
            <a:off x="8028384" y="6372341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31</a:t>
            </a:fld>
            <a:endParaRPr lang="de-DE" dirty="0"/>
          </a:p>
        </p:txBody>
      </p:sp>
      <p:sp>
        <p:nvSpPr>
          <p:cNvPr id="41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/>
              <a:t>Optimierung …</a:t>
            </a:r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/>
              <a:t>Durch komprimierte Auslieferung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5" y="2178130"/>
            <a:ext cx="3648076" cy="4779262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60369"/>
            <a:ext cx="12891802" cy="990781"/>
          </a:xfrm>
          <a:prstGeom prst="rect">
            <a:avLst/>
          </a:prstGeom>
        </p:spPr>
      </p:pic>
      <p:sp>
        <p:nvSpPr>
          <p:cNvPr id="11" name="Inhaltsplatzhalter 1"/>
          <p:cNvSpPr txBox="1">
            <a:spLocks/>
          </p:cNvSpPr>
          <p:nvPr/>
        </p:nvSpPr>
        <p:spPr>
          <a:xfrm>
            <a:off x="4211959" y="2634638"/>
            <a:ext cx="4968553" cy="21808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 smtClean="0"/>
              <a:t>assets</a:t>
            </a:r>
            <a:r>
              <a:rPr lang="de-DE" sz="1800" dirty="0" smtClean="0"/>
              <a:t>-cache-</a:t>
            </a:r>
            <a:r>
              <a:rPr lang="de-DE" sz="1800" dirty="0" err="1" smtClean="0"/>
              <a:t>and</a:t>
            </a:r>
            <a:r>
              <a:rPr lang="de-DE" sz="1800" dirty="0" smtClean="0"/>
              <a:t>-</a:t>
            </a:r>
            <a:r>
              <a:rPr lang="de-DE" sz="1800" dirty="0" err="1" smtClean="0"/>
              <a:t>compression-disabled</a:t>
            </a:r>
            <a:endParaRPr lang="de-DE" sz="1800" dirty="0" smtClean="0"/>
          </a:p>
          <a:p>
            <a:pPr lvl="1"/>
            <a:r>
              <a:rPr lang="de-DE" sz="1800" dirty="0"/>
              <a:t>Komprimierung (</a:t>
            </a:r>
            <a:r>
              <a:rPr lang="de-DE" sz="1800" dirty="0" err="1"/>
              <a:t>gzip</a:t>
            </a:r>
            <a:r>
              <a:rPr lang="de-DE" sz="1800" dirty="0"/>
              <a:t>) </a:t>
            </a:r>
            <a:r>
              <a:rPr lang="de-DE" sz="1800" b="1" dirty="0" err="1" smtClean="0"/>
              <a:t>disabled</a:t>
            </a:r>
            <a:endParaRPr lang="de-DE" sz="1800" b="1" dirty="0" smtClean="0"/>
          </a:p>
          <a:p>
            <a:r>
              <a:rPr lang="de-DE" sz="1800" dirty="0" err="1"/>
              <a:t>assets</a:t>
            </a:r>
            <a:endParaRPr lang="de-DE" sz="1800" dirty="0"/>
          </a:p>
          <a:p>
            <a:pPr lvl="1"/>
            <a:r>
              <a:rPr lang="de-DE" sz="1800" dirty="0"/>
              <a:t>Komprimierung (</a:t>
            </a:r>
            <a:r>
              <a:rPr lang="de-DE" sz="1800" dirty="0" err="1"/>
              <a:t>gzip</a:t>
            </a:r>
            <a:r>
              <a:rPr lang="de-DE" sz="1800" dirty="0"/>
              <a:t>) </a:t>
            </a:r>
            <a:r>
              <a:rPr lang="de-DE" sz="1800" b="1" dirty="0" err="1" smtClean="0"/>
              <a:t>enabled</a:t>
            </a:r>
            <a:endParaRPr lang="de-DE" sz="1800" b="1" dirty="0"/>
          </a:p>
          <a:p>
            <a:pPr marL="0" indent="0">
              <a:buNone/>
            </a:pP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365942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1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/>
              <a:t>Optimierung </a:t>
            </a:r>
            <a:r>
              <a:rPr lang="de-DE" dirty="0" smtClean="0"/>
              <a:t>RWD</a:t>
            </a:r>
            <a:endParaRPr lang="de-DE" dirty="0"/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 smtClean="0"/>
              <a:t>Unsichtbaren Content gar nicht erst laden</a:t>
            </a:r>
            <a:endParaRPr lang="de-DE" dirty="0"/>
          </a:p>
        </p:txBody>
      </p:sp>
      <p:sp>
        <p:nvSpPr>
          <p:cNvPr id="11" name="Inhaltsplatzhalter 1"/>
          <p:cNvSpPr txBox="1">
            <a:spLocks/>
          </p:cNvSpPr>
          <p:nvPr/>
        </p:nvSpPr>
        <p:spPr>
          <a:xfrm>
            <a:off x="323528" y="1268760"/>
            <a:ext cx="8496944" cy="21808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smtClean="0"/>
              <a:t>CSS3 Media-</a:t>
            </a:r>
            <a:r>
              <a:rPr lang="de-DE" sz="1800" dirty="0" err="1" smtClean="0"/>
              <a:t>Queries</a:t>
            </a:r>
            <a:endParaRPr lang="de-DE" sz="1800" dirty="0" smtClean="0"/>
          </a:p>
          <a:p>
            <a:pPr lvl="1"/>
            <a:r>
              <a:rPr lang="de-DE" sz="1800" dirty="0" smtClean="0"/>
              <a:t>Ermöglichen Styles abhängig von Eigenschaften des Devices, z.B. </a:t>
            </a:r>
          </a:p>
          <a:p>
            <a:pPr lvl="2"/>
            <a:r>
              <a:rPr lang="de-DE" dirty="0" smtClean="0"/>
              <a:t>Breite + Höhe des Browser-Fensters</a:t>
            </a:r>
          </a:p>
          <a:p>
            <a:pPr lvl="2"/>
            <a:r>
              <a:rPr lang="de-DE" dirty="0"/>
              <a:t>Breite + Höhe </a:t>
            </a:r>
            <a:r>
              <a:rPr lang="de-DE" dirty="0" smtClean="0"/>
              <a:t>des Gerätes </a:t>
            </a:r>
          </a:p>
          <a:p>
            <a:pPr lvl="2"/>
            <a:r>
              <a:rPr lang="de-DE" dirty="0" smtClean="0"/>
              <a:t>Orientation</a:t>
            </a:r>
          </a:p>
          <a:p>
            <a:pPr lvl="2"/>
            <a:r>
              <a:rPr lang="de-DE" dirty="0" smtClean="0"/>
              <a:t>Auflösung</a:t>
            </a:r>
          </a:p>
          <a:p>
            <a:pPr lvl="2"/>
            <a:r>
              <a:rPr lang="de-DE" dirty="0" smtClean="0"/>
              <a:t>…</a:t>
            </a:r>
            <a:endParaRPr lang="de-DE" dirty="0"/>
          </a:p>
          <a:p>
            <a:pPr marL="0" indent="0">
              <a:buNone/>
            </a:pPr>
            <a:endParaRPr lang="de-DE" sz="1800" dirty="0" smtClean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56058"/>
            <a:ext cx="8506954" cy="741294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56992"/>
            <a:ext cx="6571302" cy="236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1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16" y="4797152"/>
            <a:ext cx="5099765" cy="1457143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1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/>
              <a:t>Optimierung </a:t>
            </a:r>
            <a:r>
              <a:rPr lang="de-DE" dirty="0" smtClean="0"/>
              <a:t>RWD</a:t>
            </a:r>
            <a:endParaRPr lang="de-DE" dirty="0"/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 smtClean="0"/>
              <a:t>Unsichtbaren Content gar nicht erst laden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0" y="1171182"/>
            <a:ext cx="1506173" cy="581481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0" y="1180734"/>
            <a:ext cx="485756" cy="5677266"/>
          </a:xfrm>
          <a:prstGeom prst="rect">
            <a:avLst/>
          </a:prstGeom>
        </p:spPr>
      </p:pic>
      <p:sp>
        <p:nvSpPr>
          <p:cNvPr id="2" name="Geschweifte Klammer rechts 1"/>
          <p:cNvSpPr/>
          <p:nvPr/>
        </p:nvSpPr>
        <p:spPr>
          <a:xfrm>
            <a:off x="1606024" y="2150272"/>
            <a:ext cx="288032" cy="1296144"/>
          </a:xfrm>
          <a:prstGeom prst="rightBrac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7645336" y="83671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600" dirty="0" smtClean="0">
                <a:latin typeface="FontAwesome" pitchFamily="50" charset="0"/>
              </a:rPr>
              <a:t></a:t>
            </a:r>
            <a:endParaRPr lang="de-DE" sz="9600" dirty="0" smtClean="0">
              <a:latin typeface="FontAwesome" pitchFamily="50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835696" y="9807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</a:t>
            </a:r>
            <a:endParaRPr lang="de-DE" sz="8000" dirty="0" smtClean="0">
              <a:latin typeface="FontAwesome" pitchFamily="50" charset="0"/>
            </a:endParaRPr>
          </a:p>
        </p:txBody>
      </p:sp>
      <p:cxnSp>
        <p:nvCxnSpPr>
          <p:cNvPr id="6" name="Gerade Verbindung mit Pfeil 5"/>
          <p:cNvCxnSpPr>
            <a:stCxn id="2" idx="1"/>
          </p:cNvCxnSpPr>
          <p:nvPr/>
        </p:nvCxnSpPr>
        <p:spPr>
          <a:xfrm flipV="1">
            <a:off x="1894056" y="2150272"/>
            <a:ext cx="6256640" cy="64807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2" idx="1"/>
          </p:cNvCxnSpPr>
          <p:nvPr/>
        </p:nvCxnSpPr>
        <p:spPr>
          <a:xfrm>
            <a:off x="1894056" y="2798344"/>
            <a:ext cx="6256640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2" idx="1"/>
          </p:cNvCxnSpPr>
          <p:nvPr/>
        </p:nvCxnSpPr>
        <p:spPr>
          <a:xfrm>
            <a:off x="1894056" y="2798344"/>
            <a:ext cx="6256640" cy="55864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2" idx="1"/>
          </p:cNvCxnSpPr>
          <p:nvPr/>
        </p:nvCxnSpPr>
        <p:spPr>
          <a:xfrm>
            <a:off x="1894056" y="2798344"/>
            <a:ext cx="6256640" cy="113471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eschweifte Klammer rechts 24"/>
          <p:cNvSpPr/>
          <p:nvPr/>
        </p:nvSpPr>
        <p:spPr>
          <a:xfrm>
            <a:off x="1621213" y="3442648"/>
            <a:ext cx="288032" cy="3087636"/>
          </a:xfrm>
          <a:prstGeom prst="rightBrac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rade Verbindung mit Pfeil 30"/>
          <p:cNvCxnSpPr>
            <a:stCxn id="2" idx="1"/>
          </p:cNvCxnSpPr>
          <p:nvPr/>
        </p:nvCxnSpPr>
        <p:spPr>
          <a:xfrm>
            <a:off x="1894056" y="2798344"/>
            <a:ext cx="6256640" cy="168348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2" idx="1"/>
          </p:cNvCxnSpPr>
          <p:nvPr/>
        </p:nvCxnSpPr>
        <p:spPr>
          <a:xfrm>
            <a:off x="1894056" y="2798344"/>
            <a:ext cx="6256640" cy="235884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2" idx="1"/>
          </p:cNvCxnSpPr>
          <p:nvPr/>
        </p:nvCxnSpPr>
        <p:spPr>
          <a:xfrm>
            <a:off x="1894056" y="2798344"/>
            <a:ext cx="6256640" cy="293491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2" idx="1"/>
          </p:cNvCxnSpPr>
          <p:nvPr/>
        </p:nvCxnSpPr>
        <p:spPr>
          <a:xfrm>
            <a:off x="1894056" y="2798344"/>
            <a:ext cx="6256640" cy="358298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3153544" y="1196752"/>
            <a:ext cx="4298776" cy="48235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400" dirty="0" smtClean="0"/>
              <a:t>Unterschiedliches Layout </a:t>
            </a:r>
            <a:br>
              <a:rPr lang="de-DE" sz="2400" dirty="0" smtClean="0"/>
            </a:br>
            <a:r>
              <a:rPr lang="de-DE" sz="2400" b="1" dirty="0" smtClean="0"/>
              <a:t>Desktop / Mobile</a:t>
            </a:r>
            <a:endParaRPr lang="de-DE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04685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1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/>
              <a:t>Optimierung </a:t>
            </a:r>
            <a:r>
              <a:rPr lang="de-DE" dirty="0" smtClean="0"/>
              <a:t>RWD</a:t>
            </a:r>
            <a:endParaRPr lang="de-DE" dirty="0"/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 smtClean="0"/>
              <a:t>Unsichtbaren Content gar nicht erst laden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0" y="1171182"/>
            <a:ext cx="1506173" cy="581481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0" y="1180734"/>
            <a:ext cx="485756" cy="567726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7645336" y="83671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600" dirty="0" smtClean="0">
                <a:latin typeface="FontAwesome" pitchFamily="50" charset="0"/>
              </a:rPr>
              <a:t></a:t>
            </a:r>
            <a:endParaRPr lang="de-DE" sz="9600" dirty="0" smtClean="0">
              <a:latin typeface="FontAwesome" pitchFamily="50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835696" y="9807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</a:t>
            </a:r>
            <a:endParaRPr lang="de-DE" sz="8000" dirty="0" smtClean="0">
              <a:latin typeface="FontAwesome" pitchFamily="50" charset="0"/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3153544" y="1196752"/>
            <a:ext cx="4298776" cy="48235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400" dirty="0" smtClean="0"/>
              <a:t>Unterschiedliches Layout </a:t>
            </a:r>
            <a:br>
              <a:rPr lang="de-DE" sz="2400" dirty="0" smtClean="0"/>
            </a:br>
            <a:r>
              <a:rPr lang="de-DE" sz="2400" b="1" dirty="0" smtClean="0"/>
              <a:t>Desktop / Mobile</a:t>
            </a:r>
            <a:endParaRPr lang="de-DE" sz="2400" b="1" dirty="0" smtClean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420888"/>
            <a:ext cx="3492023" cy="4221087"/>
          </a:xfrm>
          <a:prstGeom prst="rect">
            <a:avLst/>
          </a:prstGeom>
        </p:spPr>
      </p:pic>
      <p:sp>
        <p:nvSpPr>
          <p:cNvPr id="24" name="Geschweifte Klammer rechts 23"/>
          <p:cNvSpPr/>
          <p:nvPr/>
        </p:nvSpPr>
        <p:spPr>
          <a:xfrm>
            <a:off x="1621213" y="3442648"/>
            <a:ext cx="288032" cy="3087636"/>
          </a:xfrm>
          <a:prstGeom prst="rightBrac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 Verbindung mit Pfeil 25"/>
          <p:cNvCxnSpPr>
            <a:stCxn id="24" idx="1"/>
          </p:cNvCxnSpPr>
          <p:nvPr/>
        </p:nvCxnSpPr>
        <p:spPr>
          <a:xfrm>
            <a:off x="1909245" y="4986466"/>
            <a:ext cx="622149" cy="481407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24" idx="1"/>
          </p:cNvCxnSpPr>
          <p:nvPr/>
        </p:nvCxnSpPr>
        <p:spPr>
          <a:xfrm>
            <a:off x="1909245" y="4986466"/>
            <a:ext cx="622149" cy="81879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24" idx="1"/>
          </p:cNvCxnSpPr>
          <p:nvPr/>
        </p:nvCxnSpPr>
        <p:spPr>
          <a:xfrm>
            <a:off x="1909245" y="4986466"/>
            <a:ext cx="622149" cy="117883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6200888" y="5508655"/>
            <a:ext cx="1952397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 smtClean="0"/>
              <a:t>Nicht sichtbare Bilder werden geladen </a:t>
            </a:r>
            <a:r>
              <a:rPr lang="de-DE" sz="2000" dirty="0" smtClean="0">
                <a:sym typeface="Wingdings" panose="05000000000000000000" pitchFamily="2" charset="2"/>
              </a:rPr>
              <a:t></a:t>
            </a:r>
            <a:endParaRPr lang="de-DE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01187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0" y="1180734"/>
            <a:ext cx="485756" cy="5677266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056" y="2440473"/>
            <a:ext cx="7277240" cy="1732598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1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/>
              <a:t>Optimierung </a:t>
            </a:r>
            <a:r>
              <a:rPr lang="de-DE" dirty="0" smtClean="0"/>
              <a:t>RWD</a:t>
            </a:r>
            <a:endParaRPr lang="de-DE" dirty="0"/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 smtClean="0"/>
              <a:t>Unsichtbaren Content gar nicht erst laden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0" y="1171182"/>
            <a:ext cx="1506173" cy="581481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7645336" y="83671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600" dirty="0" smtClean="0">
                <a:latin typeface="FontAwesome" pitchFamily="50" charset="0"/>
              </a:rPr>
              <a:t></a:t>
            </a:r>
            <a:endParaRPr lang="de-DE" sz="9600" dirty="0" smtClean="0">
              <a:latin typeface="FontAwesome" pitchFamily="50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835696" y="9807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</a:t>
            </a:r>
            <a:endParaRPr lang="de-DE" sz="8000" dirty="0" smtClean="0">
              <a:latin typeface="FontAwesome" pitchFamily="50" charset="0"/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3153544" y="1196752"/>
            <a:ext cx="4298776" cy="48235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400" dirty="0" smtClean="0"/>
              <a:t>Unterschiedliches Layout </a:t>
            </a:r>
            <a:br>
              <a:rPr lang="de-DE" sz="2400" dirty="0" smtClean="0"/>
            </a:br>
            <a:r>
              <a:rPr lang="de-DE" sz="2400" b="1" dirty="0" smtClean="0"/>
              <a:t>Desktop / Mobile</a:t>
            </a:r>
            <a:endParaRPr lang="de-DE" sz="2400" b="1" dirty="0" smtClean="0"/>
          </a:p>
        </p:txBody>
      </p:sp>
      <p:sp>
        <p:nvSpPr>
          <p:cNvPr id="24" name="Geschweifte Klammer rechts 23"/>
          <p:cNvSpPr/>
          <p:nvPr/>
        </p:nvSpPr>
        <p:spPr>
          <a:xfrm>
            <a:off x="1621213" y="3442648"/>
            <a:ext cx="288032" cy="3087636"/>
          </a:xfrm>
          <a:prstGeom prst="rightBrac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/>
          <p:cNvSpPr txBox="1"/>
          <p:nvPr/>
        </p:nvSpPr>
        <p:spPr>
          <a:xfrm>
            <a:off x="2072979" y="4797152"/>
            <a:ext cx="6029557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 smtClean="0"/>
              <a:t>(Auf kleinem Screen) nicht sichtbare Bilder werden nicht mehr geladen </a:t>
            </a:r>
            <a:r>
              <a:rPr lang="de-DE" sz="2000" dirty="0" smtClean="0">
                <a:sym typeface="Wingdings" panose="05000000000000000000" pitchFamily="2" charset="2"/>
              </a:rPr>
              <a:t></a:t>
            </a:r>
            <a:endParaRPr lang="de-DE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0157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Problem: Lange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byte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Rechteck 8"/>
          <p:cNvSpPr/>
          <p:nvPr/>
        </p:nvSpPr>
        <p:spPr>
          <a:xfrm>
            <a:off x="4427984" y="1327709"/>
            <a:ext cx="2273012" cy="336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23528" y="4937387"/>
            <a:ext cx="4248472" cy="1304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36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39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Lösung: Auslieferung des </a:t>
            </a:r>
            <a:r>
              <a:rPr lang="de-DE" dirty="0" err="1" smtClean="0"/>
              <a:t>HTML‘s</a:t>
            </a:r>
            <a:r>
              <a:rPr lang="de-DE" dirty="0" smtClean="0"/>
              <a:t> in </a:t>
            </a:r>
            <a:r>
              <a:rPr lang="de-DE" dirty="0" err="1" smtClean="0"/>
              <a:t>Chunks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36" y="4692822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012160" y="2234945"/>
            <a:ext cx="2490642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nutzen, um z.B. Ressourcen aus dem </a:t>
            </a:r>
            <a:r>
              <a:rPr lang="de-DE" sz="1600" b="1" dirty="0" err="1" smtClean="0">
                <a:solidFill>
                  <a:schemeClr val="tx2"/>
                </a:solidFill>
              </a:rPr>
              <a:t>head</a:t>
            </a:r>
            <a:r>
              <a:rPr lang="de-DE" sz="1600" b="1" dirty="0" smtClean="0">
                <a:solidFill>
                  <a:schemeClr val="tx2"/>
                </a:solidFill>
              </a:rPr>
              <a:t> anzufragen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37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5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 err="1" smtClean="0"/>
              <a:t>Javascript</a:t>
            </a:r>
            <a:r>
              <a:rPr lang="de-DE" sz="2000" b="1" dirty="0" smtClean="0"/>
              <a:t>-Dateien im Head des </a:t>
            </a:r>
            <a:r>
              <a:rPr lang="de-DE" sz="2000" b="1" dirty="0" err="1" smtClean="0"/>
              <a:t>HTML‘s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 smtClean="0"/>
              <a:t>Wenn Möglich an das Ende des Bodys verschieben oder asynchron laden</a:t>
            </a:r>
          </a:p>
          <a:p>
            <a:pPr marL="0" indent="0">
              <a:buNone/>
            </a:pPr>
            <a:r>
              <a:rPr lang="de-DE" sz="1800" dirty="0" smtClean="0"/>
              <a:t>Wenn nicht möglich sollten kritische Teile inline stehen und der Rest verschoben werden.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</a:t>
            </a:r>
            <a:r>
              <a:rPr lang="de-DE" dirty="0"/>
              <a:t>kritischer </a:t>
            </a:r>
            <a:r>
              <a:rPr lang="de-DE" dirty="0" err="1"/>
              <a:t>Javascripte</a:t>
            </a:r>
            <a:r>
              <a:rPr lang="de-DE" dirty="0"/>
              <a:t>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)</a:t>
            </a:r>
            <a:endParaRPr lang="de-DE" dirty="0" smtClean="0"/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38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39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/>
              <a:t>CSS-Dateien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/>
              <a:t>Styles, die für den </a:t>
            </a:r>
            <a:r>
              <a:rPr lang="de-DE" sz="1800" dirty="0" err="1"/>
              <a:t>above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fold</a:t>
            </a:r>
            <a:r>
              <a:rPr lang="de-DE" sz="1800" dirty="0"/>
              <a:t>-Inhalt erforderlich  sind </a:t>
            </a:r>
            <a:r>
              <a:rPr lang="de-DE" sz="1800" dirty="0" err="1"/>
              <a:t>inlinen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Den Rest nach dem </a:t>
            </a:r>
            <a:r>
              <a:rPr lang="de-DE" sz="1800" dirty="0" err="1"/>
              <a:t>onload</a:t>
            </a:r>
            <a:r>
              <a:rPr lang="de-DE" sz="1800" dirty="0"/>
              <a:t> </a:t>
            </a:r>
            <a:r>
              <a:rPr lang="de-DE" sz="1800" dirty="0" smtClean="0"/>
              <a:t>nachladen.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kritischer Styles (</a:t>
            </a:r>
            <a:r>
              <a:rPr lang="de-DE" dirty="0" err="1" smtClean="0"/>
              <a:t>above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fold</a:t>
            </a:r>
            <a:r>
              <a:rPr lang="de-DE" dirty="0" smtClean="0"/>
              <a:t>)</a:t>
            </a:r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39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69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0"/>
            <a:ext cx="9182101" cy="6858000"/>
          </a:xfrm>
          <a:prstGeom prst="rect">
            <a:avLst/>
          </a:prstGeom>
        </p:spPr>
      </p:pic>
      <p:pic>
        <p:nvPicPr>
          <p:cNvPr id="1028" name="Picture 4" descr="http://media.zenfs.com/en-US/video/video.pd2upload.com/video.yahoofinance.com%403bcfac20-8f43-37ec-9953-38e6cd43ac92_FUL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5"/>
          <a:stretch/>
        </p:blipFill>
        <p:spPr bwMode="auto">
          <a:xfrm>
            <a:off x="2976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lmart web performance optimization case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64" y="878869"/>
            <a:ext cx="6624736" cy="492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1010904" y="6453336"/>
            <a:ext cx="8025592" cy="404664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>
                <a:solidFill>
                  <a:srgbClr val="ECF0F1"/>
                </a:solidFill>
              </a:rPr>
              <a:t>Quelle: </a:t>
            </a:r>
            <a:r>
              <a:rPr lang="de-DE" sz="1000" dirty="0" err="1" smtClean="0">
                <a:solidFill>
                  <a:srgbClr val="ECF0F1"/>
                </a:solidFill>
              </a:rPr>
              <a:t>Walmart</a:t>
            </a:r>
            <a:r>
              <a:rPr lang="de-DE" sz="1000" dirty="0" smtClean="0">
                <a:solidFill>
                  <a:srgbClr val="ECF0F1"/>
                </a:solidFill>
              </a:rPr>
              <a:t> 2012</a:t>
            </a:r>
            <a:br>
              <a:rPr lang="de-DE" sz="1000" dirty="0" smtClean="0">
                <a:solidFill>
                  <a:srgbClr val="ECF0F1"/>
                </a:solidFill>
              </a:rPr>
            </a:br>
            <a:r>
              <a:rPr lang="de-DE" sz="1000" dirty="0" smtClean="0">
                <a:solidFill>
                  <a:srgbClr val="ECF0F1"/>
                </a:solidFill>
              </a:rPr>
              <a:t>http</a:t>
            </a:r>
            <a:r>
              <a:rPr lang="de-DE" sz="1000" dirty="0">
                <a:solidFill>
                  <a:srgbClr val="ECF0F1"/>
                </a:solidFill>
              </a:rPr>
              <a:t>://www.webperformancetoday.com/2012/02/28/4-awesome-slides-showing-how-page-speed-correlates-to-business-metrics-at-walmart-com/</a:t>
            </a:r>
            <a:endParaRPr lang="de-DE" sz="1000" dirty="0" smtClean="0">
              <a:solidFill>
                <a:srgbClr val="ECF0F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9512" y="216024"/>
            <a:ext cx="4104456" cy="1916832"/>
          </a:xfrm>
          <a:prstGeom prst="rect">
            <a:avLst/>
          </a:prstGeom>
          <a:solidFill>
            <a:srgbClr val="2B2B2B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5400" dirty="0" smtClean="0">
                <a:solidFill>
                  <a:srgbClr val="ECF0F1"/>
                </a:solidFill>
              </a:rPr>
              <a:t>=</a:t>
            </a:r>
          </a:p>
        </p:txBody>
      </p:sp>
      <p:sp>
        <p:nvSpPr>
          <p:cNvPr id="12" name="Pfeil nach rechts 11"/>
          <p:cNvSpPr/>
          <p:nvPr/>
        </p:nvSpPr>
        <p:spPr>
          <a:xfrm rot="19710070">
            <a:off x="650211" y="525601"/>
            <a:ext cx="978408" cy="484632"/>
          </a:xfrm>
          <a:prstGeom prst="rightArrow">
            <a:avLst/>
          </a:prstGeom>
          <a:solidFill>
            <a:srgbClr val="FFA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79512" y="1257078"/>
            <a:ext cx="1728192" cy="875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 err="1" smtClean="0">
                <a:solidFill>
                  <a:srgbClr val="ECF0F1"/>
                </a:solidFill>
              </a:rPr>
              <a:t>Steigende</a:t>
            </a:r>
            <a:r>
              <a:rPr lang="en-US" sz="1600" dirty="0" smtClean="0">
                <a:solidFill>
                  <a:srgbClr val="ECF0F1"/>
                </a:solidFill>
              </a:rPr>
              <a:t> </a:t>
            </a:r>
            <a:r>
              <a:rPr lang="en-US" sz="1600" dirty="0" err="1" smtClean="0">
                <a:solidFill>
                  <a:srgbClr val="ECF0F1"/>
                </a:solidFill>
              </a:rPr>
              <a:t>Ladezeiten</a:t>
            </a:r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555776" y="1257078"/>
            <a:ext cx="1728192" cy="875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 err="1" smtClean="0">
                <a:solidFill>
                  <a:srgbClr val="ECF0F1"/>
                </a:solidFill>
              </a:rPr>
              <a:t>Sinkende</a:t>
            </a:r>
            <a:r>
              <a:rPr lang="en-US" sz="1600" dirty="0" smtClean="0">
                <a:solidFill>
                  <a:srgbClr val="ECF0F1"/>
                </a:solidFill>
              </a:rPr>
              <a:t> </a:t>
            </a:r>
            <a:r>
              <a:rPr lang="en-US" sz="1600" dirty="0" err="1" smtClean="0">
                <a:solidFill>
                  <a:srgbClr val="ECF0F1"/>
                </a:solidFill>
              </a:rPr>
              <a:t>Verkaufszahlen</a:t>
            </a:r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21" name="Pfeil nach rechts 20"/>
          <p:cNvSpPr/>
          <p:nvPr/>
        </p:nvSpPr>
        <p:spPr>
          <a:xfrm rot="2716055">
            <a:off x="2948616" y="525601"/>
            <a:ext cx="978408" cy="484632"/>
          </a:xfrm>
          <a:prstGeom prst="rightArrow">
            <a:avLst/>
          </a:prstGeom>
          <a:solidFill>
            <a:srgbClr val="FFA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6" name="Ovale Legende 15"/>
          <p:cNvSpPr/>
          <p:nvPr/>
        </p:nvSpPr>
        <p:spPr>
          <a:xfrm>
            <a:off x="4283969" y="44624"/>
            <a:ext cx="3932568" cy="871304"/>
          </a:xfrm>
          <a:prstGeom prst="wedgeEllipseCallout">
            <a:avLst>
              <a:gd name="adj1" fmla="val 12754"/>
              <a:gd name="adj2" fmla="val 601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err="1">
                <a:solidFill>
                  <a:schemeClr val="accent2">
                    <a:lumMod val="25000"/>
                  </a:schemeClr>
                </a:solidFill>
              </a:rPr>
              <a:t>Conversion</a:t>
            </a:r>
            <a:r>
              <a:rPr lang="de-DE" sz="1600" b="1" dirty="0">
                <a:solidFill>
                  <a:schemeClr val="accent2">
                    <a:lumMod val="25000"/>
                  </a:schemeClr>
                </a:solidFill>
              </a:rPr>
              <a:t> rate</a:t>
            </a:r>
            <a:r>
              <a:rPr lang="de-DE" sz="1600" dirty="0">
                <a:solidFill>
                  <a:schemeClr val="accent2">
                    <a:lumMod val="25000"/>
                  </a:schemeClr>
                </a:solidFill>
              </a:rPr>
              <a:t>: Anteil der User, die zu Käufern werden </a:t>
            </a:r>
          </a:p>
        </p:txBody>
      </p:sp>
    </p:spTree>
    <p:extLst>
      <p:ext uri="{BB962C8B-B14F-4D97-AF65-F5344CB8AC3E}">
        <p14:creationId xmlns:p14="http://schemas.microsoft.com/office/powerpoint/2010/main" val="118174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1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 animBg="1"/>
      <p:bldP spid="12" grpId="0" animBg="1"/>
      <p:bldP spid="14" grpId="0"/>
      <p:bldP spid="20" grpId="0"/>
      <p:bldP spid="21" grpId="0" animBg="1"/>
      <p:bldP spid="16" grpId="0" animBg="1"/>
      <p:bldP spid="1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115190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Optimierung…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man CSS und JS Dateien minimiert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2301875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feil nach rechts 12"/>
          <p:cNvSpPr/>
          <p:nvPr/>
        </p:nvSpPr>
        <p:spPr>
          <a:xfrm>
            <a:off x="3707904" y="377429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Minifizierung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816464"/>
            <a:ext cx="2255837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hteck 13"/>
          <p:cNvSpPr/>
          <p:nvPr/>
        </p:nvSpPr>
        <p:spPr>
          <a:xfrm>
            <a:off x="323527" y="5301208"/>
            <a:ext cx="2301875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1"/>
            <a:r>
              <a:rPr lang="de-DE" dirty="0" smtClean="0"/>
              <a:t>217.1kB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6373296" y="5301208"/>
            <a:ext cx="2254741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/>
              <a:t>171.8kB 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9" name="Pfeil nach rechts 18"/>
          <p:cNvSpPr/>
          <p:nvPr/>
        </p:nvSpPr>
        <p:spPr>
          <a:xfrm>
            <a:off x="3707904" y="530120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-20%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23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52 0.60602 L 0.35452 0.00741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8148E-6 L 0.35452 0.0074 " pathEditMode="relative" rAng="0" ptsTypes="AA">
                                      <p:cBhvr>
                                        <p:cTn id="16" dur="300" spd="-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26" y="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Pagespeed Insight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738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Connection-Aufbau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TTFB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Content-Download</a:t>
            </a:r>
            <a:endParaRPr lang="de-DE" sz="2000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</a:t>
            </a:r>
            <a:r>
              <a:rPr lang="de-DE" dirty="0" smtClean="0"/>
              <a:t>: 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42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844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endParaRPr lang="de-DE" sz="2000" dirty="0" smtClean="0"/>
          </a:p>
          <a:p>
            <a:pPr lvl="1"/>
            <a:r>
              <a:rPr lang="de-DE" sz="2000" dirty="0" smtClean="0"/>
              <a:t>Anderen </a:t>
            </a:r>
            <a:r>
              <a:rPr lang="de-DE" sz="2000" dirty="0" err="1" smtClean="0"/>
              <a:t>Zertifizierer</a:t>
            </a:r>
            <a:r>
              <a:rPr lang="de-DE" sz="2000" dirty="0" smtClean="0"/>
              <a:t> verwenden</a:t>
            </a:r>
          </a:p>
          <a:p>
            <a:pPr lvl="1"/>
            <a:r>
              <a:rPr lang="de-DE" sz="2000" dirty="0" smtClean="0"/>
              <a:t>OCSP </a:t>
            </a:r>
            <a:r>
              <a:rPr lang="de-DE" sz="2000" dirty="0" err="1" smtClean="0"/>
              <a:t>Stapling</a:t>
            </a:r>
            <a:r>
              <a:rPr lang="de-DE" sz="2000" dirty="0" smtClean="0"/>
              <a:t> einsetzen</a:t>
            </a:r>
          </a:p>
          <a:p>
            <a:endParaRPr lang="de-DE" sz="2000" dirty="0" smtClean="0"/>
          </a:p>
          <a:p>
            <a:r>
              <a:rPr lang="de-DE" sz="2000" dirty="0" smtClean="0"/>
              <a:t>Connection-Aufbau</a:t>
            </a:r>
          </a:p>
          <a:p>
            <a:pPr lvl="1"/>
            <a:r>
              <a:rPr lang="de-DE" sz="2000" dirty="0" smtClean="0"/>
              <a:t>Keep-</a:t>
            </a:r>
            <a:r>
              <a:rPr lang="de-DE" sz="2000" dirty="0" err="1" smtClean="0"/>
              <a:t>alive</a:t>
            </a:r>
            <a:r>
              <a:rPr lang="de-DE" sz="2000" dirty="0" smtClean="0"/>
              <a:t> Handling im Connection View prüfen</a:t>
            </a:r>
          </a:p>
          <a:p>
            <a:pPr lvl="1"/>
            <a:r>
              <a:rPr lang="de-DE" sz="2000" dirty="0" smtClean="0"/>
              <a:t>Netzwerk-Infrastruktur optimieren</a:t>
            </a:r>
          </a:p>
          <a:p>
            <a:pPr lvl="1"/>
            <a:endParaRPr lang="de-DE" sz="2000" dirty="0" smtClean="0"/>
          </a:p>
          <a:p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Streaming / </a:t>
            </a:r>
            <a:r>
              <a:rPr lang="de-DE" sz="2000" dirty="0" err="1" smtClean="0"/>
              <a:t>chunked</a:t>
            </a:r>
            <a:r>
              <a:rPr lang="de-DE" sz="2000" dirty="0" smtClean="0"/>
              <a:t> </a:t>
            </a:r>
            <a:r>
              <a:rPr lang="de-DE" sz="2000" dirty="0" err="1" smtClean="0"/>
              <a:t>encoding</a:t>
            </a:r>
            <a:endParaRPr lang="de-DE" sz="2000" dirty="0" smtClean="0"/>
          </a:p>
          <a:p>
            <a:pPr lvl="1"/>
            <a:r>
              <a:rPr lang="de-DE" sz="2000" dirty="0" smtClean="0"/>
              <a:t>Server-Antwortzeiten optimieren</a:t>
            </a:r>
            <a:br>
              <a:rPr lang="de-DE" sz="2000" dirty="0" smtClean="0"/>
            </a:br>
            <a:endParaRPr lang="de-DE" sz="2000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000" dirty="0" smtClean="0"/>
              <a:t>Content-Download</a:t>
            </a:r>
          </a:p>
          <a:p>
            <a:pPr lvl="1"/>
            <a:r>
              <a:rPr lang="de-DE" sz="2000" dirty="0" smtClean="0"/>
              <a:t>Größe reduzieren</a:t>
            </a:r>
          </a:p>
          <a:p>
            <a:endParaRPr lang="de-DE" sz="1800" dirty="0"/>
          </a:p>
          <a:p>
            <a:r>
              <a:rPr lang="de-DE" sz="1800" dirty="0" err="1" smtClean="0"/>
              <a:t>Javascript</a:t>
            </a:r>
            <a:r>
              <a:rPr lang="de-DE" sz="1800" dirty="0" smtClean="0"/>
              <a:t> + CSS</a:t>
            </a:r>
          </a:p>
          <a:p>
            <a:pPr lvl="1"/>
            <a:r>
              <a:rPr lang="de-DE" sz="1800" dirty="0" smtClean="0"/>
              <a:t>Reduzieren</a:t>
            </a:r>
          </a:p>
          <a:p>
            <a:pPr lvl="1"/>
            <a:r>
              <a:rPr lang="de-DE" sz="1800" dirty="0" err="1" smtClean="0"/>
              <a:t>Minifizieren</a:t>
            </a:r>
            <a:endParaRPr lang="de-DE" sz="1800" dirty="0" smtClean="0"/>
          </a:p>
          <a:p>
            <a:pPr lvl="1"/>
            <a:r>
              <a:rPr lang="de-DE" sz="1800" dirty="0" smtClean="0"/>
              <a:t>Komprimieren (</a:t>
            </a:r>
            <a:r>
              <a:rPr lang="de-DE" sz="1800" dirty="0" err="1" smtClean="0"/>
              <a:t>Gzip</a:t>
            </a:r>
            <a:r>
              <a:rPr lang="de-DE" sz="1800" dirty="0" smtClean="0"/>
              <a:t>)</a:t>
            </a:r>
          </a:p>
          <a:p>
            <a:endParaRPr lang="de-DE" sz="2000" dirty="0" smtClean="0"/>
          </a:p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Auflösung</a:t>
            </a:r>
          </a:p>
          <a:p>
            <a:pPr lvl="1"/>
            <a:r>
              <a:rPr lang="de-DE" sz="2000" dirty="0" smtClean="0"/>
              <a:t>Verlustfreie / verlustbehaftete Komprimierung</a:t>
            </a:r>
          </a:p>
          <a:p>
            <a:pPr lvl="1"/>
            <a:r>
              <a:rPr lang="de-DE" sz="2000" dirty="0" smtClean="0"/>
              <a:t>Formate</a:t>
            </a:r>
            <a:endParaRPr lang="de-DE" sz="200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</a:t>
            </a:r>
            <a:r>
              <a:rPr lang="de-DE" dirty="0"/>
              <a:t>für </a:t>
            </a:r>
            <a:r>
              <a:rPr lang="de-DE" dirty="0" smtClean="0"/>
              <a:t>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43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675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r>
              <a:rPr lang="de-DE" sz="2000" dirty="0" smtClean="0"/>
              <a:t>Fonts</a:t>
            </a:r>
          </a:p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r>
              <a:rPr lang="de-DE" sz="2000" dirty="0" smtClean="0"/>
              <a:t>AJAX</a:t>
            </a: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: zu </a:t>
            </a:r>
            <a:r>
              <a:rPr lang="de-DE" dirty="0" smtClean="0"/>
              <a:t>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44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392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  <a:p>
            <a:pPr lvl="1"/>
            <a:r>
              <a:rPr lang="de-DE" sz="2000" dirty="0" smtClean="0"/>
              <a:t>Zusammenfassen (Image-Fonts, Inline-</a:t>
            </a:r>
            <a:r>
              <a:rPr lang="de-DE" sz="2000" dirty="0" err="1" smtClean="0"/>
              <a:t>SVG‘s</a:t>
            </a:r>
            <a:r>
              <a:rPr lang="de-DE" sz="2000" dirty="0" smtClean="0"/>
              <a:t> oder CSS-Sprites)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pPr lvl="1"/>
            <a:r>
              <a:rPr lang="de-DE" sz="2000" dirty="0" smtClean="0"/>
              <a:t>Kombinieren / </a:t>
            </a:r>
            <a:r>
              <a:rPr lang="de-DE" sz="2000" dirty="0" err="1" smtClean="0"/>
              <a:t>Bundlen</a:t>
            </a:r>
            <a:endParaRPr lang="de-DE" sz="2000" dirty="0" smtClean="0"/>
          </a:p>
          <a:p>
            <a:pPr lvl="1"/>
            <a:r>
              <a:rPr lang="de-DE" sz="2000" dirty="0" smtClean="0"/>
              <a:t>Caching verbessern:</a:t>
            </a:r>
          </a:p>
          <a:p>
            <a:pPr lvl="2"/>
            <a:r>
              <a:rPr lang="de-DE" sz="1800" dirty="0" err="1" smtClean="0"/>
              <a:t>Versionierung</a:t>
            </a:r>
            <a:r>
              <a:rPr lang="de-DE" sz="1800" dirty="0" smtClean="0"/>
              <a:t> + lange Cachebarkeit</a:t>
            </a:r>
          </a:p>
          <a:p>
            <a:pPr lvl="2"/>
            <a:r>
              <a:rPr lang="de-DE" sz="1800" dirty="0" smtClean="0"/>
              <a:t>Identische Bundles auf verschiedenen Seiten einsetzen</a:t>
            </a:r>
          </a:p>
          <a:p>
            <a:pPr lvl="1"/>
            <a:r>
              <a:rPr lang="de-DE" sz="2000" dirty="0" smtClean="0"/>
              <a:t>Kritischen Pfad identifizieren</a:t>
            </a:r>
          </a:p>
          <a:p>
            <a:pPr lvl="2"/>
            <a:r>
              <a:rPr lang="de-DE" sz="1800" dirty="0" smtClean="0"/>
              <a:t>Critical </a:t>
            </a:r>
            <a:r>
              <a:rPr lang="de-DE" sz="1800" dirty="0" err="1" smtClean="0"/>
              <a:t>inlinen</a:t>
            </a:r>
            <a:r>
              <a:rPr lang="de-DE" sz="1800" dirty="0" smtClean="0"/>
              <a:t>, Non-</a:t>
            </a:r>
            <a:r>
              <a:rPr lang="de-DE" sz="1800" dirty="0" err="1" smtClean="0"/>
              <a:t>critical</a:t>
            </a:r>
            <a:r>
              <a:rPr lang="de-DE" sz="1800" dirty="0" smtClean="0"/>
              <a:t> ins </a:t>
            </a:r>
            <a:r>
              <a:rPr lang="de-DE" sz="1800" dirty="0" err="1" smtClean="0"/>
              <a:t>onload</a:t>
            </a:r>
            <a:endParaRPr lang="de-DE" sz="1800" dirty="0" smtClean="0"/>
          </a:p>
          <a:p>
            <a:r>
              <a:rPr lang="de-DE" sz="2000" dirty="0" smtClean="0"/>
              <a:t>Fonts</a:t>
            </a:r>
          </a:p>
          <a:p>
            <a:pPr lvl="1"/>
            <a:r>
              <a:rPr lang="de-DE" sz="2000" dirty="0" smtClean="0"/>
              <a:t>Nicht verwendete Zeichen und Schriftsätze entfernen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45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83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pPr lvl="1"/>
            <a:r>
              <a:rPr lang="de-DE" sz="2000" dirty="0" smtClean="0"/>
              <a:t>Generell ins </a:t>
            </a:r>
            <a:r>
              <a:rPr lang="de-DE" sz="2000" dirty="0" err="1" smtClean="0"/>
              <a:t>onload</a:t>
            </a:r>
            <a:r>
              <a:rPr lang="de-DE" sz="2000" dirty="0" smtClean="0"/>
              <a:t> verschieben</a:t>
            </a:r>
          </a:p>
          <a:p>
            <a:pPr lvl="1"/>
            <a:r>
              <a:rPr lang="de-DE" sz="2000" dirty="0" smtClean="0"/>
              <a:t>Einbindung optimieren (1 Request pro eingebundenem Partner)</a:t>
            </a:r>
          </a:p>
          <a:p>
            <a:r>
              <a:rPr lang="de-DE" sz="2000" dirty="0" smtClean="0"/>
              <a:t>AJAX</a:t>
            </a:r>
          </a:p>
          <a:p>
            <a:pPr lvl="1"/>
            <a:r>
              <a:rPr lang="de-DE" sz="2000" dirty="0" smtClean="0"/>
              <a:t>Jeder Call verursacht einen </a:t>
            </a:r>
            <a:r>
              <a:rPr lang="de-DE" sz="2000" dirty="0" err="1" smtClean="0"/>
              <a:t>Roundtrip</a:t>
            </a:r>
            <a:endParaRPr lang="de-DE" sz="2000" dirty="0" smtClean="0"/>
          </a:p>
          <a:p>
            <a:pPr lvl="1"/>
            <a:r>
              <a:rPr lang="de-DE" sz="2000" dirty="0" smtClean="0"/>
              <a:t>Mit Augenmaß einsetzen</a:t>
            </a:r>
          </a:p>
          <a:p>
            <a:pPr lvl="1"/>
            <a:r>
              <a:rPr lang="de-DE" sz="2000" dirty="0"/>
              <a:t>AJAX-Calls </a:t>
            </a:r>
            <a:r>
              <a:rPr lang="de-DE" sz="2000" dirty="0" smtClean="0"/>
              <a:t>zusammenfassen</a:t>
            </a:r>
          </a:p>
          <a:p>
            <a:pPr lvl="1"/>
            <a:r>
              <a:rPr lang="de-DE" sz="2000" dirty="0" smtClean="0"/>
              <a:t>Statt AJAX Server-seitige </a:t>
            </a:r>
            <a:r>
              <a:rPr lang="de-DE" sz="2000" dirty="0" err="1" smtClean="0"/>
              <a:t>Includes</a:t>
            </a:r>
            <a:r>
              <a:rPr lang="de-DE" sz="2000" dirty="0" smtClean="0"/>
              <a:t> einsetzen (ESI)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88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Link- und Toolsammlung</a:t>
            </a:r>
            <a:endParaRPr lang="de-DE" dirty="0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642325"/>
              </p:ext>
            </p:extLst>
          </p:nvPr>
        </p:nvGraphicFramePr>
        <p:xfrm>
          <a:off x="249238" y="1196975"/>
          <a:ext cx="8640762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47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84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55776" y="2204864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39553" y="1340768"/>
            <a:ext cx="7560840" cy="4824536"/>
          </a:xfrm>
        </p:spPr>
        <p:txBody>
          <a:bodyPr/>
          <a:lstStyle/>
          <a:p>
            <a:r>
              <a:rPr lang="de-DE" sz="2000" dirty="0" smtClean="0"/>
              <a:t>Performance </a:t>
            </a:r>
            <a:r>
              <a:rPr lang="de-DE" sz="2000" dirty="0" err="1" smtClean="0"/>
              <a:t>matters</a:t>
            </a:r>
            <a:r>
              <a:rPr lang="de-DE" sz="2000" dirty="0" smtClean="0"/>
              <a:t>!</a:t>
            </a:r>
          </a:p>
          <a:p>
            <a:r>
              <a:rPr lang="de-DE" sz="2000" dirty="0" err="1" smtClean="0"/>
              <a:t>perf</a:t>
            </a:r>
            <a:r>
              <a:rPr lang="de-DE" sz="2000" dirty="0" smtClean="0"/>
              <a:t>-test-suite: Der langsamste Shop der Welt</a:t>
            </a:r>
          </a:p>
          <a:p>
            <a:r>
              <a:rPr lang="de-DE" sz="2000" dirty="0" smtClean="0"/>
              <a:t>Tools</a:t>
            </a:r>
          </a:p>
          <a:p>
            <a:pPr lvl="1"/>
            <a:r>
              <a:rPr lang="de-DE" sz="2000" dirty="0" smtClean="0"/>
              <a:t>Performance-</a:t>
            </a:r>
            <a:r>
              <a:rPr lang="de-DE" sz="2000" dirty="0" err="1" smtClean="0"/>
              <a:t>Bokmarklet</a:t>
            </a:r>
            <a:endParaRPr lang="de-DE" sz="2000" dirty="0" smtClean="0"/>
          </a:p>
          <a:p>
            <a:pPr lvl="1"/>
            <a:r>
              <a:rPr lang="de-DE" sz="2000" dirty="0" smtClean="0"/>
              <a:t>Browser </a:t>
            </a:r>
            <a:r>
              <a:rPr lang="de-DE" sz="2000" dirty="0" err="1" smtClean="0"/>
              <a:t>devtools</a:t>
            </a:r>
            <a:endParaRPr lang="de-DE" sz="2000" dirty="0" smtClean="0"/>
          </a:p>
          <a:p>
            <a:pPr lvl="1"/>
            <a:r>
              <a:rPr lang="de-DE" sz="2000" dirty="0" err="1" smtClean="0"/>
              <a:t>PageSpeed</a:t>
            </a:r>
            <a:r>
              <a:rPr lang="de-DE" sz="2000" dirty="0" smtClean="0"/>
              <a:t> </a:t>
            </a:r>
            <a:r>
              <a:rPr lang="de-DE" sz="2000" dirty="0" err="1" smtClean="0"/>
              <a:t>Insights</a:t>
            </a:r>
            <a:endParaRPr lang="de-DE" sz="2000" dirty="0" smtClean="0"/>
          </a:p>
          <a:p>
            <a:pPr lvl="1"/>
            <a:r>
              <a:rPr lang="de-DE" sz="2000" dirty="0" err="1" smtClean="0"/>
              <a:t>OpenSpeedMonitor</a:t>
            </a:r>
            <a:r>
              <a:rPr lang="de-DE" sz="2000" dirty="0" smtClean="0"/>
              <a:t> / </a:t>
            </a:r>
            <a:r>
              <a:rPr lang="de-DE" sz="2000" dirty="0" err="1" smtClean="0"/>
              <a:t>WebPagetest</a:t>
            </a:r>
            <a:endParaRPr lang="de-DE" sz="2000" dirty="0" smtClean="0"/>
          </a:p>
          <a:p>
            <a:r>
              <a:rPr lang="de-DE" sz="2000" dirty="0" smtClean="0"/>
              <a:t>Optimierung</a:t>
            </a:r>
          </a:p>
          <a:p>
            <a:pPr lvl="1"/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Synchronisation Rendering</a:t>
            </a:r>
          </a:p>
          <a:p>
            <a:pPr lvl="1"/>
            <a:r>
              <a:rPr lang="de-DE" sz="2000" dirty="0" err="1" smtClean="0"/>
              <a:t>Minifizierung</a:t>
            </a:r>
            <a:endParaRPr lang="de-DE" sz="20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48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845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6552728" cy="218539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aus Aberdeen (160 Organisationen) : </a:t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1s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7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Umsatz,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11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</a:t>
            </a:r>
            <a:r>
              <a:rPr lang="de-DE" sz="2000" dirty="0" smtClean="0"/>
              <a:t>Seitenaufrufe,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16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geringere Kundenzufriedenheit.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2000" dirty="0" smtClean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32081"/>
            <a:ext cx="4961048" cy="3595426"/>
          </a:xfrm>
        </p:spPr>
      </p:pic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" name="Gestreifter Pfeil nach rechts 14"/>
          <p:cNvSpPr/>
          <p:nvPr/>
        </p:nvSpPr>
        <p:spPr>
          <a:xfrm>
            <a:off x="1339144" y="243278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355976" y="6212160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49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41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090">
        <p:fade/>
      </p:transition>
    </mc:Choice>
    <mc:Fallback xmlns="">
      <p:transition spd="med" advTm="620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754" cy="685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85584" y="-18700"/>
            <a:ext cx="9157754" cy="6858000"/>
          </a:xfrm>
          <a:prstGeom prst="rect">
            <a:avLst/>
          </a:prstGeom>
        </p:spPr>
      </p:pic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3398752"/>
              </p:ext>
            </p:extLst>
          </p:nvPr>
        </p:nvGraphicFramePr>
        <p:xfrm>
          <a:off x="0" y="2636912"/>
          <a:ext cx="9144000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60070" y="2579648"/>
            <a:ext cx="4313294" cy="1661304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3805180"/>
            <a:ext cx="9144000" cy="595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Test mit </a:t>
            </a:r>
            <a:r>
              <a:rPr lang="en-US" sz="2400" dirty="0" err="1" smtClean="0">
                <a:solidFill>
                  <a:schemeClr val="bg1"/>
                </a:solidFill>
              </a:rPr>
              <a:t>künstlich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verzögerten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Ladezeiten</a:t>
            </a:r>
            <a:r>
              <a:rPr lang="en-US" sz="2400" dirty="0" smtClean="0">
                <a:solidFill>
                  <a:schemeClr val="bg1"/>
                </a:solidFill>
              </a:rPr>
              <a:t> von </a:t>
            </a:r>
            <a:r>
              <a:rPr lang="en-US" sz="2400" dirty="0" err="1" smtClean="0">
                <a:solidFill>
                  <a:schemeClr val="bg1"/>
                </a:solidFill>
              </a:rPr>
              <a:t>bis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zu</a:t>
            </a:r>
            <a:r>
              <a:rPr lang="en-US" sz="2400" dirty="0" smtClean="0">
                <a:solidFill>
                  <a:schemeClr val="bg1"/>
                </a:solidFill>
              </a:rPr>
              <a:t> 2000ms</a:t>
            </a:r>
          </a:p>
        </p:txBody>
      </p:sp>
      <p:sp>
        <p:nvSpPr>
          <p:cNvPr id="17" name="Rechteck 16"/>
          <p:cNvSpPr/>
          <p:nvPr/>
        </p:nvSpPr>
        <p:spPr>
          <a:xfrm>
            <a:off x="1043608" y="6428230"/>
            <a:ext cx="81003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>
                <a:solidFill>
                  <a:schemeClr val="bg1"/>
                </a:solidFill>
              </a:rPr>
              <a:t>Quelle: Gomez (2011)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http://www.mcrinc.com/Documents/Newsletters/201110_why_web_performance_matters.pdf</a:t>
            </a:r>
          </a:p>
        </p:txBody>
      </p:sp>
    </p:spTree>
    <p:extLst>
      <p:ext uri="{BB962C8B-B14F-4D97-AF65-F5344CB8AC3E}">
        <p14:creationId xmlns:p14="http://schemas.microsoft.com/office/powerpoint/2010/main" val="145966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018 0.65371 L 1.05799 0.00278 " pathEditMode="fixed" rAng="0" ptsTypes="AA">
                                      <p:cBhvr>
                                        <p:cTn id="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3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99 0.00278 L 0.77448 -0.36481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4" y="-1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path" presetSubtype="0" decel="9777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24283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/>
      <p:bldP spid="15" grpId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en-AU" dirty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250124" y="550006"/>
            <a:ext cx="8640000" cy="324000"/>
          </a:xfrm>
          <a:noFill/>
        </p:spPr>
        <p:txBody>
          <a:bodyPr vert="horz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200" dirty="0"/>
              <a:t>Warum eigentlich Performance </a:t>
            </a:r>
            <a:r>
              <a:rPr lang="de-DE" sz="2200" dirty="0" smtClean="0"/>
              <a:t>messen und überwachen?</a:t>
            </a:r>
            <a:endParaRPr lang="de-DE" sz="2200" dirty="0"/>
          </a:p>
        </p:txBody>
      </p:sp>
      <p:sp>
        <p:nvSpPr>
          <p:cNvPr id="19" name="Inhaltsplatzhalter 1"/>
          <p:cNvSpPr txBox="1">
            <a:spLocks/>
          </p:cNvSpPr>
          <p:nvPr/>
        </p:nvSpPr>
        <p:spPr>
          <a:xfrm>
            <a:off x="249735" y="1196975"/>
            <a:ext cx="8640762" cy="511175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Gutes Antwortzeitverhalten des Systems ist Voraussetzung für hohe Benutzerakzeptanz und gute Prozessunterstützung.</a:t>
            </a:r>
          </a:p>
          <a:p>
            <a:r>
              <a:rPr lang="de-DE" dirty="0" smtClean="0"/>
              <a:t>Alles andere kostet Traffic, </a:t>
            </a:r>
            <a:r>
              <a:rPr lang="de-DE" dirty="0" err="1" smtClean="0"/>
              <a:t>Conversion</a:t>
            </a:r>
            <a:r>
              <a:rPr lang="de-DE" dirty="0" smtClean="0"/>
              <a:t>-Rate und Umsatz.</a:t>
            </a:r>
          </a:p>
        </p:txBody>
      </p:sp>
      <p:sp>
        <p:nvSpPr>
          <p:cNvPr id="20" name="Inhaltsplatzhalter 3"/>
          <p:cNvSpPr txBox="1">
            <a:spLocks/>
          </p:cNvSpPr>
          <p:nvPr/>
        </p:nvSpPr>
        <p:spPr>
          <a:xfrm>
            <a:off x="4666887" y="2565251"/>
            <a:ext cx="4248439" cy="381607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Mozilla:</a:t>
            </a:r>
            <a:r>
              <a:rPr lang="de-DE" sz="1300" dirty="0"/>
              <a:t> Downloadseite um 2,2 Sekunden schneller </a:t>
            </a:r>
            <a:r>
              <a:rPr lang="de-DE" sz="1300" dirty="0" smtClean="0">
                <a:sym typeface="Wingdings" pitchFamily="2" charset="2"/>
              </a:rPr>
              <a:t> </a:t>
            </a:r>
            <a:r>
              <a:rPr lang="de-DE" sz="1300" dirty="0">
                <a:hlinkClick r:id="rId2"/>
              </a:rPr>
              <a:t>15,4% mehr Downloads</a:t>
            </a:r>
            <a:endParaRPr lang="de-DE" sz="1300" dirty="0"/>
          </a:p>
          <a:p>
            <a:r>
              <a:rPr lang="de-DE" sz="1300" b="1" dirty="0"/>
              <a:t>Google </a:t>
            </a:r>
            <a:r>
              <a:rPr lang="de-DE" sz="1300" b="1" dirty="0" err="1"/>
              <a:t>Maps</a:t>
            </a:r>
            <a:r>
              <a:rPr lang="de-DE" sz="1300" b="1" dirty="0"/>
              <a:t>:</a:t>
            </a:r>
            <a:r>
              <a:rPr lang="de-DE" sz="1300" dirty="0"/>
              <a:t> Dateivolumen -30%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>
                <a:hlinkClick r:id="rId3"/>
              </a:rPr>
              <a:t>30% mehr Kartenaufrufe</a:t>
            </a:r>
            <a:r>
              <a:rPr lang="de-DE" sz="1300" dirty="0"/>
              <a:t>.</a:t>
            </a:r>
          </a:p>
          <a:p>
            <a:r>
              <a:rPr lang="de-DE" sz="1300" b="1" dirty="0" err="1"/>
              <a:t>Netflix</a:t>
            </a:r>
            <a:r>
              <a:rPr lang="de-DE" sz="1300" b="1" dirty="0"/>
              <a:t>:</a:t>
            </a:r>
            <a:r>
              <a:rPr lang="de-DE" sz="1300" dirty="0"/>
              <a:t> </a:t>
            </a:r>
            <a:r>
              <a:rPr lang="de-DE" sz="1300" dirty="0" err="1"/>
              <a:t>Gzip</a:t>
            </a:r>
            <a:r>
              <a:rPr lang="de-DE" sz="1300" dirty="0"/>
              <a:t> auf dem Server aktiviert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</a:t>
            </a:r>
            <a:r>
              <a:rPr lang="de-DE" sz="1300" dirty="0"/>
              <a:t> Seiten 13-25% schneller und sie </a:t>
            </a:r>
            <a:r>
              <a:rPr lang="de-DE" sz="1300" dirty="0">
                <a:hlinkClick r:id="rId4"/>
              </a:rPr>
              <a:t>sparten 50% Dateivolumen</a:t>
            </a:r>
            <a:r>
              <a:rPr lang="de-DE" sz="1300" dirty="0"/>
              <a:t> ein!</a:t>
            </a:r>
          </a:p>
          <a:p>
            <a:r>
              <a:rPr lang="de-DE" sz="1300" b="1" dirty="0" err="1"/>
              <a:t>Shopzilla</a:t>
            </a:r>
            <a:r>
              <a:rPr lang="de-DE" sz="1300" b="1" dirty="0"/>
              <a:t>:</a:t>
            </a:r>
            <a:r>
              <a:rPr lang="de-DE" sz="1300" dirty="0"/>
              <a:t> Ladezeit von 7 auf 2 </a:t>
            </a:r>
            <a:r>
              <a:rPr lang="de-DE" sz="1300" dirty="0" err="1"/>
              <a:t>sek.</a:t>
            </a:r>
            <a:r>
              <a:rPr lang="de-DE" sz="1300" dirty="0"/>
              <a:t>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 err="1">
                <a:hlinkClick r:id="rId5"/>
              </a:rPr>
              <a:t>Conversion</a:t>
            </a:r>
            <a:r>
              <a:rPr lang="de-DE" sz="1300" dirty="0">
                <a:hlinkClick r:id="rId5"/>
              </a:rPr>
              <a:t> Rate um 7-12% gestieg</a:t>
            </a:r>
            <a:r>
              <a:rPr lang="de-DE" sz="1300" dirty="0"/>
              <a:t>en, + 25% mehr Seitenaufrufe </a:t>
            </a:r>
            <a:br>
              <a:rPr lang="de-DE" sz="1300" dirty="0"/>
            </a:br>
            <a:r>
              <a:rPr lang="de-DE" sz="1300" dirty="0"/>
              <a:t>+ 50% der Server </a:t>
            </a:r>
            <a:r>
              <a:rPr lang="de-DE" sz="1300" dirty="0">
                <a:hlinkClick r:id="rId6"/>
              </a:rPr>
              <a:t>eingespart</a:t>
            </a:r>
            <a:endParaRPr lang="de-DE" sz="1300" dirty="0"/>
          </a:p>
          <a:p>
            <a:r>
              <a:rPr lang="de-DE" sz="1300" b="1" dirty="0"/>
              <a:t>AOL:</a:t>
            </a:r>
            <a:r>
              <a:rPr lang="de-DE" sz="1300" dirty="0"/>
              <a:t> </a:t>
            </a:r>
            <a:r>
              <a:rPr lang="de-DE" sz="1300" dirty="0">
                <a:hlinkClick r:id="rId7"/>
              </a:rPr>
              <a:t>Anzahl der Page Views</a:t>
            </a:r>
            <a:r>
              <a:rPr lang="de-DE" sz="1300" dirty="0"/>
              <a:t> steigt von durchschnittlich 3-4 (langsame User) auf 7-8 (schnellste User)</a:t>
            </a:r>
          </a:p>
        </p:txBody>
      </p:sp>
      <p:sp>
        <p:nvSpPr>
          <p:cNvPr id="21" name="Rechteck 9"/>
          <p:cNvSpPr/>
          <p:nvPr/>
        </p:nvSpPr>
        <p:spPr>
          <a:xfrm>
            <a:off x="4667260" y="2204864"/>
            <a:ext cx="424804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Geschwindigkeit</a:t>
            </a:r>
            <a:endParaRPr lang="de-DE" dirty="0"/>
          </a:p>
        </p:txBody>
      </p:sp>
      <p:sp>
        <p:nvSpPr>
          <p:cNvPr id="22" name="Inhaltsplatzhalter 3"/>
          <p:cNvSpPr txBox="1">
            <a:spLocks/>
          </p:cNvSpPr>
          <p:nvPr/>
        </p:nvSpPr>
        <p:spPr>
          <a:xfrm>
            <a:off x="251147" y="2565250"/>
            <a:ext cx="4320886" cy="381607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Bing:</a:t>
            </a:r>
            <a:r>
              <a:rPr lang="de-DE" sz="1300" dirty="0"/>
              <a:t> 2 Sekunden Verzögerung resultierten in </a:t>
            </a:r>
            <a:r>
              <a:rPr lang="de-DE" sz="1300" dirty="0">
                <a:hlinkClick r:id="rId8"/>
              </a:rPr>
              <a:t>4,3% weniger Umsatz</a:t>
            </a:r>
            <a:r>
              <a:rPr lang="de-DE" sz="1300" dirty="0"/>
              <a:t> pro User. </a:t>
            </a:r>
          </a:p>
          <a:p>
            <a:r>
              <a:rPr lang="de-DE" sz="1300" b="1" dirty="0" smtClean="0"/>
              <a:t>Studie aus Aberdeen (160 Organisationen) :</a:t>
            </a:r>
            <a:r>
              <a:rPr lang="de-DE" sz="1300" dirty="0" smtClean="0"/>
              <a:t> </a:t>
            </a:r>
            <a:br>
              <a:rPr lang="de-DE" sz="1300" dirty="0" smtClean="0"/>
            </a:br>
            <a:r>
              <a:rPr lang="de-DE" sz="1300" dirty="0" smtClean="0"/>
              <a:t>1s </a:t>
            </a:r>
            <a:r>
              <a:rPr lang="de-DE" sz="1300" dirty="0"/>
              <a:t>Verzögerung </a:t>
            </a:r>
            <a:r>
              <a:rPr lang="de-DE" sz="1300" dirty="0" smtClean="0"/>
              <a:t>der Ladezeit-&gt; </a:t>
            </a:r>
            <a:r>
              <a:rPr lang="de-DE" sz="1300" dirty="0">
                <a:hlinkClick r:id="rId9"/>
              </a:rPr>
              <a:t>7</a:t>
            </a:r>
            <a:r>
              <a:rPr lang="de-DE" sz="1300" dirty="0" smtClean="0">
                <a:hlinkClick r:id="rId9"/>
              </a:rPr>
              <a:t>% </a:t>
            </a:r>
            <a:r>
              <a:rPr lang="de-DE" sz="1300" dirty="0">
                <a:hlinkClick r:id="rId9"/>
              </a:rPr>
              <a:t>weniger </a:t>
            </a:r>
            <a:r>
              <a:rPr lang="de-DE" sz="1300" dirty="0" smtClean="0">
                <a:hlinkClick r:id="rId9"/>
              </a:rPr>
              <a:t>Umsatz, </a:t>
            </a:r>
            <a:r>
              <a:rPr lang="de-DE" sz="1300" dirty="0">
                <a:hlinkClick r:id="rId9"/>
              </a:rPr>
              <a:t>11% weniger Seitenaufrufe</a:t>
            </a:r>
            <a:r>
              <a:rPr lang="de-DE" sz="1300" dirty="0" smtClean="0">
                <a:hlinkClick r:id="rId9"/>
              </a:rPr>
              <a:t> und 16% geringere Kundenzufriedenheit</a:t>
            </a:r>
            <a:r>
              <a:rPr lang="de-DE" sz="1300" dirty="0" smtClean="0"/>
              <a:t>.</a:t>
            </a:r>
            <a:endParaRPr lang="de-DE" sz="1300" dirty="0"/>
          </a:p>
          <a:p>
            <a:r>
              <a:rPr lang="de-DE" sz="1300" b="1" dirty="0"/>
              <a:t>Google: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8"/>
              </a:rPr>
              <a:t>0,59% weniger Suchabfragen</a:t>
            </a:r>
            <a:r>
              <a:rPr lang="de-DE" sz="1300" dirty="0"/>
              <a:t> pro User (frühere Tests ergaben größere Zahlen).</a:t>
            </a:r>
          </a:p>
          <a:p>
            <a:r>
              <a:rPr lang="de-DE" sz="1300" b="1" dirty="0"/>
              <a:t>Yahoo!: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10"/>
              </a:rPr>
              <a:t>5-9% weniger Traffic</a:t>
            </a:r>
            <a:r>
              <a:rPr lang="de-DE" sz="1300" dirty="0" smtClean="0"/>
              <a:t>.</a:t>
            </a:r>
            <a:endParaRPr lang="de-DE" sz="1300" dirty="0"/>
          </a:p>
        </p:txBody>
      </p:sp>
      <p:sp>
        <p:nvSpPr>
          <p:cNvPr id="23" name="Rechteck 11"/>
          <p:cNvSpPr/>
          <p:nvPr/>
        </p:nvSpPr>
        <p:spPr>
          <a:xfrm>
            <a:off x="251520" y="2204864"/>
            <a:ext cx="432048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Langsamkeit</a:t>
            </a:r>
            <a:endParaRPr lang="de-DE" dirty="0"/>
          </a:p>
        </p:txBody>
      </p:sp>
      <p:sp>
        <p:nvSpPr>
          <p:cNvPr id="24" name="Gewitterblitz 12"/>
          <p:cNvSpPr/>
          <p:nvPr/>
        </p:nvSpPr>
        <p:spPr>
          <a:xfrm>
            <a:off x="328192" y="5680046"/>
            <a:ext cx="572915" cy="432048"/>
          </a:xfrm>
          <a:prstGeom prst="lightningBol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5" name="Inhaltsplatzhalter 2"/>
          <p:cNvSpPr txBox="1">
            <a:spLocks/>
          </p:cNvSpPr>
          <p:nvPr/>
        </p:nvSpPr>
        <p:spPr>
          <a:xfrm>
            <a:off x="781572" y="5624649"/>
            <a:ext cx="3683024" cy="684076"/>
          </a:xfrm>
          <a:prstGeom prst="rect">
            <a:avLst/>
          </a:prstGeom>
        </p:spPr>
        <p:txBody>
          <a:bodyPr vert="horz" lIns="0" tIns="45715" rIns="0" bIns="45715" rtlCol="0" anchor="b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3" indent="-171433">
              <a:buFont typeface="Arial" pitchFamily="34" charset="0"/>
              <a:buChar char="•"/>
            </a:pPr>
            <a:r>
              <a:rPr lang="de-DE" sz="1300" b="0" dirty="0"/>
              <a:t>Google berücksichtigt seit Mitte 2011 die </a:t>
            </a:r>
            <a:br>
              <a:rPr lang="de-DE" sz="1300" b="0" dirty="0"/>
            </a:br>
            <a:r>
              <a:rPr lang="de-DE" sz="1300" b="0" dirty="0">
                <a:hlinkClick r:id="rId11"/>
              </a:rPr>
              <a:t>Ladezeit als Parameter im Suchmaschinenranking</a:t>
            </a:r>
            <a:r>
              <a:rPr lang="de-DE" sz="1300" b="0" dirty="0"/>
              <a:t> (=SEO-Optimierung)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03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75935"/>
            <a:ext cx="7776864" cy="391330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95536" y="5727914"/>
            <a:ext cx="8234064" cy="62866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/>
              <a:t>Quelle: </a:t>
            </a:r>
            <a:r>
              <a:rPr lang="de-DE" sz="1000" dirty="0" err="1" smtClean="0"/>
              <a:t>Walmart</a:t>
            </a:r>
            <a:r>
              <a:rPr lang="de-DE" sz="1000" dirty="0" smtClean="0"/>
              <a:t> 2012</a:t>
            </a:r>
            <a:br>
              <a:rPr lang="de-DE" sz="1000" dirty="0" smtClean="0"/>
            </a:br>
            <a:r>
              <a:rPr lang="de-DE" sz="1000" dirty="0" smtClean="0"/>
              <a:t>http</a:t>
            </a:r>
            <a:r>
              <a:rPr lang="de-DE" sz="1000" dirty="0"/>
              <a:t>://www.webperformancetoday.com/2012/02/28/4-awesome-slides-showing-how-page-speed-correlates-to-business-metrics-at-walmart-com/</a:t>
            </a:r>
            <a:endParaRPr lang="de-DE" sz="10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1107840" y="1196752"/>
            <a:ext cx="7247656" cy="55119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err="1" smtClean="0"/>
              <a:t>Conversion</a:t>
            </a:r>
            <a:r>
              <a:rPr lang="de-DE" sz="2000" b="1" dirty="0" smtClean="0"/>
              <a:t> rate</a:t>
            </a:r>
            <a:r>
              <a:rPr lang="de-DE" sz="2000" dirty="0" smtClean="0"/>
              <a:t>: Anteil der User, die zu Käufern werden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51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02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172">
        <p:fade/>
      </p:transition>
    </mc:Choice>
    <mc:Fallback xmlns="">
      <p:transition spd="med" advTm="861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32856"/>
            <a:ext cx="3960440" cy="3831403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 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769436" y="5977136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11560" y="955576"/>
            <a:ext cx="7344816" cy="10332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 smtClean="0"/>
              <a:t>Bing: </a:t>
            </a:r>
            <a:r>
              <a:rPr lang="de-DE" sz="2000" b="1" dirty="0" smtClean="0"/>
              <a:t>2 Sekunden </a:t>
            </a:r>
            <a:r>
              <a:rPr lang="de-DE" sz="2000" dirty="0" smtClean="0"/>
              <a:t>Verzögerung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4,3%</a:t>
            </a:r>
            <a:r>
              <a:rPr lang="de-DE" sz="2000" dirty="0" smtClean="0"/>
              <a:t> weniger Umsatz / User </a:t>
            </a:r>
            <a:br>
              <a:rPr lang="de-DE" sz="2000" dirty="0" smtClean="0"/>
            </a:br>
            <a:r>
              <a:rPr lang="de-DE" sz="2000" dirty="0" smtClean="0"/>
              <a:t>		</a:t>
            </a:r>
            <a:r>
              <a:rPr lang="de-DE" sz="2000" b="1" dirty="0" smtClean="0">
                <a:solidFill>
                  <a:schemeClr val="tx2"/>
                </a:solidFill>
              </a:rPr>
              <a:t>3,75%</a:t>
            </a:r>
            <a:r>
              <a:rPr lang="de-DE" sz="2000" dirty="0" smtClean="0"/>
              <a:t> weniger Kundenzufriedenheit</a:t>
            </a:r>
          </a:p>
        </p:txBody>
      </p:sp>
      <p:sp>
        <p:nvSpPr>
          <p:cNvPr id="15" name="Gestreifter Pfeil nach rechts 14"/>
          <p:cNvSpPr/>
          <p:nvPr/>
        </p:nvSpPr>
        <p:spPr>
          <a:xfrm>
            <a:off x="1627176" y="133779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" name="Gestreifter Pfeil nach rechts 15"/>
          <p:cNvSpPr/>
          <p:nvPr/>
        </p:nvSpPr>
        <p:spPr>
          <a:xfrm>
            <a:off x="1627176" y="167572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52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11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257">
        <p:fade/>
      </p:transition>
    </mc:Choice>
    <mc:Fallback xmlns="">
      <p:transition spd="med" advTm="4825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73692"/>
          </a:xfrm>
          <a:prstGeom prst="rect">
            <a:avLst/>
          </a:prstGeom>
        </p:spPr>
      </p:pic>
      <p:pic>
        <p:nvPicPr>
          <p:cNvPr id="3074" name="Picture 2" descr="http://www.wellshine.co.uk/2013/wp-content/uploads/2014/07/Cleaners-Aberdee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4644008" y="6209927"/>
            <a:ext cx="4104456" cy="6480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200" dirty="0" smtClean="0">
                <a:solidFill>
                  <a:schemeClr val="bg1"/>
                </a:solidFill>
              </a:rPr>
              <a:t>Aberdeen, </a:t>
            </a:r>
            <a:r>
              <a:rPr lang="en-US" sz="3200" dirty="0" err="1" smtClean="0">
                <a:solidFill>
                  <a:schemeClr val="bg1"/>
                </a:solidFill>
              </a:rPr>
              <a:t>Schottland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251520" y="1052736"/>
            <a:ext cx="8712968" cy="1188132"/>
          </a:xfrm>
          <a:prstGeom prst="rect">
            <a:avLst/>
          </a:prstGeom>
          <a:solidFill>
            <a:srgbClr val="3833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en-US" sz="1600" dirty="0" smtClean="0">
                <a:solidFill>
                  <a:schemeClr val="bg1"/>
                </a:solidFill>
              </a:rPr>
              <a:t>Die Aberdeen Research Group </a:t>
            </a:r>
            <a:r>
              <a:rPr lang="en-US" sz="1600" dirty="0" err="1" smtClean="0">
                <a:solidFill>
                  <a:schemeClr val="bg1"/>
                </a:solidFill>
              </a:rPr>
              <a:t>führte</a:t>
            </a:r>
            <a:r>
              <a:rPr lang="en-US" sz="1600" dirty="0" smtClean="0">
                <a:solidFill>
                  <a:schemeClr val="bg1"/>
                </a:solidFill>
              </a:rPr>
              <a:t> 2009 </a:t>
            </a:r>
            <a:r>
              <a:rPr lang="en-US" sz="1600" dirty="0" err="1" smtClean="0">
                <a:solidFill>
                  <a:schemeClr val="bg1"/>
                </a:solidFill>
              </a:rPr>
              <a:t>ein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Studie</a:t>
            </a:r>
            <a:r>
              <a:rPr lang="en-US" sz="1600" dirty="0" smtClean="0">
                <a:solidFill>
                  <a:schemeClr val="bg1"/>
                </a:solidFill>
              </a:rPr>
              <a:t> mit </a:t>
            </a:r>
            <a:r>
              <a:rPr lang="en-US" sz="1600" dirty="0">
                <a:solidFill>
                  <a:schemeClr val="bg1"/>
                </a:solidFill>
              </a:rPr>
              <a:t>160 </a:t>
            </a:r>
            <a:r>
              <a:rPr lang="en-US" sz="1600" dirty="0" err="1">
                <a:solidFill>
                  <a:schemeClr val="bg1"/>
                </a:solidFill>
              </a:rPr>
              <a:t>Organisationen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durch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680" y="1052736"/>
            <a:ext cx="1577839" cy="11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/>
        </p:nvSpPr>
        <p:spPr>
          <a:xfrm>
            <a:off x="189262" y="3861048"/>
            <a:ext cx="8837484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Sekunde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Verzögerug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der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Ladezeit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führte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zu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</a:t>
            </a:r>
            <a:r>
              <a:rPr lang="en-US" sz="3200" dirty="0"/>
              <a:t>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weniger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Umsatz</a:t>
            </a:r>
            <a:endParaRPr lang="en-US" sz="3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11%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weniger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Seitenaufrufe</a:t>
            </a:r>
            <a:endParaRPr lang="en-US" sz="3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16%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geringere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Kundenzufriedenheit</a:t>
            </a:r>
            <a:endParaRPr lang="en-US" sz="3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3275856" y="6381328"/>
            <a:ext cx="58143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>
                <a:solidFill>
                  <a:schemeClr val="bg1"/>
                </a:solidFill>
              </a:rPr>
              <a:t>Quelle: Gomez (2011)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http://www.mcrinc.com/Documents/Newsletters/201110_why_web_performance_matters.pdf</a:t>
            </a:r>
          </a:p>
        </p:txBody>
      </p:sp>
    </p:spTree>
    <p:extLst>
      <p:ext uri="{BB962C8B-B14F-4D97-AF65-F5344CB8AC3E}">
        <p14:creationId xmlns:p14="http://schemas.microsoft.com/office/powerpoint/2010/main" val="367789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8424936" cy="158417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</a:t>
            </a:r>
            <a:r>
              <a:rPr lang="de-DE" sz="2000" dirty="0" smtClean="0"/>
              <a:t>Google : 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400ms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0,59%</a:t>
            </a:r>
            <a:r>
              <a:rPr lang="de-DE" sz="2000" dirty="0" smtClean="0"/>
              <a:t> </a:t>
            </a:r>
            <a:r>
              <a:rPr lang="de-DE" sz="2000" dirty="0"/>
              <a:t>weniger </a:t>
            </a:r>
            <a:r>
              <a:rPr lang="de-DE" sz="2000" dirty="0" smtClean="0"/>
              <a:t>Suchanfragen pro User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Nach Beendung der Verzögerung weiter merkbarer Effekt</a:t>
            </a:r>
          </a:p>
        </p:txBody>
      </p:sp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691680" y="623866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</a:t>
            </a:r>
            <a:r>
              <a:rPr lang="de-DE" sz="900" dirty="0" err="1" smtClean="0"/>
              <a:t>O‘Reilly</a:t>
            </a:r>
            <a:r>
              <a:rPr lang="de-DE" sz="900" dirty="0" smtClean="0"/>
              <a:t>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http://radar.oreilly.com/2009/06/bing-and-google-agree-slow-pag.html</a:t>
            </a:r>
            <a:endParaRPr lang="de-DE" sz="9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08840"/>
            <a:ext cx="5616624" cy="382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409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252536" y="935224"/>
            <a:ext cx="11449272" cy="55187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123728" y="4869160"/>
            <a:ext cx="5904656" cy="60945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400" dirty="0" smtClean="0">
                <a:solidFill>
                  <a:schemeClr val="bg1"/>
                </a:solidFill>
              </a:rPr>
              <a:t>	2s statt 7s Ladezeit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605132" y="606814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>
                <a:solidFill>
                  <a:schemeClr val="bg1"/>
                </a:solidFill>
              </a:rPr>
              <a:t>Quelle: </a:t>
            </a:r>
            <a:r>
              <a:rPr lang="de-DE" sz="900" dirty="0" err="1" smtClean="0">
                <a:solidFill>
                  <a:schemeClr val="bg1"/>
                </a:solidFill>
              </a:rPr>
              <a:t>Shopzilla</a:t>
            </a:r>
            <a:r>
              <a:rPr lang="de-DE" sz="900" dirty="0" smtClean="0">
                <a:solidFill>
                  <a:schemeClr val="bg1"/>
                </a:solidFill>
              </a:rPr>
              <a:t> (2009)</a:t>
            </a:r>
            <a:r>
              <a:rPr lang="de-DE" sz="900" dirty="0">
                <a:solidFill>
                  <a:schemeClr val="bg1"/>
                </a:solidFill>
              </a:rPr>
              <a:t/>
            </a:r>
            <a:br>
              <a:rPr lang="de-DE" sz="900" dirty="0">
                <a:solidFill>
                  <a:schemeClr val="bg1"/>
                </a:solidFill>
              </a:rPr>
            </a:br>
            <a:r>
              <a:rPr lang="de-DE" sz="900" dirty="0">
                <a:solidFill>
                  <a:schemeClr val="bg1"/>
                </a:solidFill>
              </a:rPr>
              <a:t>http://velocityconf.com/velocity2009/public/schedule/detail/7709</a:t>
            </a:r>
            <a:endParaRPr lang="de-DE" sz="900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15616" y="1268760"/>
            <a:ext cx="2376264" cy="6814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4000" b="1" dirty="0" err="1" smtClean="0">
                <a:solidFill>
                  <a:schemeClr val="bg1"/>
                </a:solidFill>
              </a:rPr>
              <a:t>Shopzilla</a:t>
            </a:r>
            <a:endParaRPr lang="de-DE" sz="4000" b="1" dirty="0" smtClean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686674" y="2150099"/>
            <a:ext cx="5477614" cy="70024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dirty="0" smtClean="0">
                <a:solidFill>
                  <a:schemeClr val="bg1"/>
                </a:solidFill>
              </a:rPr>
              <a:t>$$$		</a:t>
            </a:r>
            <a:r>
              <a:rPr lang="de-DE" sz="3600" b="1" dirty="0" smtClean="0">
                <a:solidFill>
                  <a:srgbClr val="FFFF00"/>
                </a:solidFill>
              </a:rPr>
              <a:t>+ 12%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Umsatz</a:t>
            </a:r>
            <a:endParaRPr lang="de-DE" sz="36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1678494" y="2996952"/>
            <a:ext cx="1544354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+ 25%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Seitenaufrufe</a:t>
            </a:r>
            <a:endParaRPr lang="de-DE" dirty="0" smtClean="0"/>
          </a:p>
        </p:txBody>
      </p:sp>
      <p:sp>
        <p:nvSpPr>
          <p:cNvPr id="17" name="Textfeld 16"/>
          <p:cNvSpPr txBox="1"/>
          <p:nvPr/>
        </p:nvSpPr>
        <p:spPr>
          <a:xfrm>
            <a:off x="1678428" y="3843804"/>
            <a:ext cx="6782004" cy="93610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- 50%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Server-Kapazität</a:t>
            </a:r>
            <a:endParaRPr lang="de-DE" dirty="0" smtClean="0"/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 bwMode="auto">
          <a:xfrm>
            <a:off x="1806710" y="3717032"/>
            <a:ext cx="893082" cy="701849"/>
            <a:chOff x="3878" y="3383"/>
            <a:chExt cx="453" cy="328"/>
          </a:xfrm>
        </p:grpSpPr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3878" y="3383"/>
              <a:ext cx="256" cy="275"/>
              <a:chOff x="3878" y="3383"/>
              <a:chExt cx="256" cy="275"/>
            </a:xfrm>
          </p:grpSpPr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3878" y="3406"/>
                <a:ext cx="85" cy="252"/>
              </a:xfrm>
              <a:custGeom>
                <a:avLst/>
                <a:gdLst>
                  <a:gd name="T0" fmla="*/ 0 w 282"/>
                  <a:gd name="T1" fmla="*/ 0 h 1336"/>
                  <a:gd name="T2" fmla="*/ 0 w 282"/>
                  <a:gd name="T3" fmla="*/ 8 h 1336"/>
                  <a:gd name="T4" fmla="*/ 8 w 282"/>
                  <a:gd name="T5" fmla="*/ 9 h 1336"/>
                  <a:gd name="T6" fmla="*/ 8 w 282"/>
                  <a:gd name="T7" fmla="*/ 1 h 1336"/>
                  <a:gd name="T8" fmla="*/ 0 w 282"/>
                  <a:gd name="T9" fmla="*/ 0 h 1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2"/>
                  <a:gd name="T16" fmla="*/ 0 h 1336"/>
                  <a:gd name="T17" fmla="*/ 282 w 282"/>
                  <a:gd name="T18" fmla="*/ 1336 h 1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2" h="1336">
                    <a:moveTo>
                      <a:pt x="0" y="0"/>
                    </a:moveTo>
                    <a:lnTo>
                      <a:pt x="0" y="1204"/>
                    </a:lnTo>
                    <a:lnTo>
                      <a:pt x="282" y="1336"/>
                    </a:lnTo>
                    <a:lnTo>
                      <a:pt x="282" y="13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3878" y="3383"/>
                <a:ext cx="256" cy="49"/>
              </a:xfrm>
              <a:custGeom>
                <a:avLst/>
                <a:gdLst>
                  <a:gd name="T0" fmla="*/ 0 w 846"/>
                  <a:gd name="T1" fmla="*/ 1 h 254"/>
                  <a:gd name="T2" fmla="*/ 15 w 846"/>
                  <a:gd name="T3" fmla="*/ 0 h 254"/>
                  <a:gd name="T4" fmla="*/ 23 w 846"/>
                  <a:gd name="T5" fmla="*/ 1 h 254"/>
                  <a:gd name="T6" fmla="*/ 8 w 846"/>
                  <a:gd name="T7" fmla="*/ 2 h 254"/>
                  <a:gd name="T8" fmla="*/ 0 w 846"/>
                  <a:gd name="T9" fmla="*/ 1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6"/>
                  <a:gd name="T16" fmla="*/ 0 h 254"/>
                  <a:gd name="T17" fmla="*/ 846 w 846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6" h="254">
                    <a:moveTo>
                      <a:pt x="0" y="122"/>
                    </a:moveTo>
                    <a:lnTo>
                      <a:pt x="554" y="0"/>
                    </a:lnTo>
                    <a:lnTo>
                      <a:pt x="846" y="130"/>
                    </a:lnTo>
                    <a:lnTo>
                      <a:pt x="282" y="254"/>
                    </a:lnTo>
                    <a:lnTo>
                      <a:pt x="0" y="12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21"/>
              <p:cNvSpPr>
                <a:spLocks/>
              </p:cNvSpPr>
              <p:nvPr/>
            </p:nvSpPr>
            <p:spPr bwMode="auto">
              <a:xfrm>
                <a:off x="3963" y="3407"/>
                <a:ext cx="171" cy="251"/>
              </a:xfrm>
              <a:custGeom>
                <a:avLst/>
                <a:gdLst>
                  <a:gd name="T0" fmla="*/ 16 w 564"/>
                  <a:gd name="T1" fmla="*/ 0 h 1328"/>
                  <a:gd name="T2" fmla="*/ 16 w 564"/>
                  <a:gd name="T3" fmla="*/ 8 h 1328"/>
                  <a:gd name="T4" fmla="*/ 0 w 564"/>
                  <a:gd name="T5" fmla="*/ 9 h 1328"/>
                  <a:gd name="T6" fmla="*/ 0 w 564"/>
                  <a:gd name="T7" fmla="*/ 1 h 1328"/>
                  <a:gd name="T8" fmla="*/ 16 w 564"/>
                  <a:gd name="T9" fmla="*/ 0 h 1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4"/>
                  <a:gd name="T16" fmla="*/ 0 h 1328"/>
                  <a:gd name="T17" fmla="*/ 564 w 564"/>
                  <a:gd name="T18" fmla="*/ 1328 h 13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4" h="1328">
                    <a:moveTo>
                      <a:pt x="564" y="0"/>
                    </a:moveTo>
                    <a:lnTo>
                      <a:pt x="564" y="1206"/>
                    </a:lnTo>
                    <a:lnTo>
                      <a:pt x="0" y="1328"/>
                    </a:lnTo>
                    <a:lnTo>
                      <a:pt x="0" y="124"/>
                    </a:lnTo>
                    <a:lnTo>
                      <a:pt x="5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>
                <a:off x="3891" y="3424"/>
                <a:ext cx="57" cy="95"/>
              </a:xfrm>
              <a:custGeom>
                <a:avLst/>
                <a:gdLst>
                  <a:gd name="T0" fmla="*/ 0 w 188"/>
                  <a:gd name="T1" fmla="*/ 0 h 506"/>
                  <a:gd name="T2" fmla="*/ 0 w 188"/>
                  <a:gd name="T3" fmla="*/ 3 h 506"/>
                  <a:gd name="T4" fmla="*/ 5 w 188"/>
                  <a:gd name="T5" fmla="*/ 3 h 506"/>
                  <a:gd name="T6" fmla="*/ 5 w 188"/>
                  <a:gd name="T7" fmla="*/ 1 h 506"/>
                  <a:gd name="T8" fmla="*/ 0 w 188"/>
                  <a:gd name="T9" fmla="*/ 0 h 5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8"/>
                  <a:gd name="T16" fmla="*/ 0 h 506"/>
                  <a:gd name="T17" fmla="*/ 188 w 188"/>
                  <a:gd name="T18" fmla="*/ 506 h 5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8" h="506">
                    <a:moveTo>
                      <a:pt x="0" y="0"/>
                    </a:moveTo>
                    <a:lnTo>
                      <a:pt x="0" y="420"/>
                    </a:lnTo>
                    <a:lnTo>
                      <a:pt x="188" y="506"/>
                    </a:lnTo>
                    <a:lnTo>
                      <a:pt x="188" y="8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3935" y="3524"/>
                <a:ext cx="13" cy="23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3935" y="3550"/>
                <a:ext cx="13" cy="22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Line 25"/>
              <p:cNvSpPr>
                <a:spLocks noChangeShapeType="1"/>
              </p:cNvSpPr>
              <p:nvPr/>
            </p:nvSpPr>
            <p:spPr bwMode="auto">
              <a:xfrm>
                <a:off x="3894" y="3427"/>
                <a:ext cx="0" cy="7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Line 26"/>
              <p:cNvSpPr>
                <a:spLocks noChangeShapeType="1"/>
              </p:cNvSpPr>
              <p:nvPr/>
            </p:nvSpPr>
            <p:spPr bwMode="auto">
              <a:xfrm>
                <a:off x="3895" y="3501"/>
                <a:ext cx="49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Line 27"/>
              <p:cNvSpPr>
                <a:spLocks noChangeShapeType="1"/>
              </p:cNvSpPr>
              <p:nvPr/>
            </p:nvSpPr>
            <p:spPr bwMode="auto">
              <a:xfrm>
                <a:off x="3936" y="3526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Line 28"/>
              <p:cNvSpPr>
                <a:spLocks noChangeShapeType="1"/>
              </p:cNvSpPr>
              <p:nvPr/>
            </p:nvSpPr>
            <p:spPr bwMode="auto">
              <a:xfrm>
                <a:off x="3945" y="3530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Line 29"/>
              <p:cNvSpPr>
                <a:spLocks noChangeShapeType="1"/>
              </p:cNvSpPr>
              <p:nvPr/>
            </p:nvSpPr>
            <p:spPr bwMode="auto">
              <a:xfrm>
                <a:off x="3936" y="3551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Line 30"/>
              <p:cNvSpPr>
                <a:spLocks noChangeShapeType="1"/>
              </p:cNvSpPr>
              <p:nvPr/>
            </p:nvSpPr>
            <p:spPr bwMode="auto">
              <a:xfrm>
                <a:off x="3945" y="3555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Line 31"/>
              <p:cNvSpPr>
                <a:spLocks noChangeShapeType="1"/>
              </p:cNvSpPr>
              <p:nvPr/>
            </p:nvSpPr>
            <p:spPr bwMode="auto">
              <a:xfrm>
                <a:off x="3898" y="3483"/>
                <a:ext cx="46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Line 32"/>
              <p:cNvSpPr>
                <a:spLocks noChangeShapeType="1"/>
              </p:cNvSpPr>
              <p:nvPr/>
            </p:nvSpPr>
            <p:spPr bwMode="auto">
              <a:xfrm>
                <a:off x="3896" y="3464"/>
                <a:ext cx="48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Line 33"/>
              <p:cNvSpPr>
                <a:spLocks noChangeShapeType="1"/>
              </p:cNvSpPr>
              <p:nvPr/>
            </p:nvSpPr>
            <p:spPr bwMode="auto">
              <a:xfrm>
                <a:off x="3896" y="3444"/>
                <a:ext cx="48" cy="15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Freeform 34"/>
            <p:cNvSpPr>
              <a:spLocks/>
            </p:cNvSpPr>
            <p:nvPr/>
          </p:nvSpPr>
          <p:spPr bwMode="auto">
            <a:xfrm>
              <a:off x="4071" y="3579"/>
              <a:ext cx="260" cy="132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8"/>
                </a:cxn>
                <a:cxn ang="0">
                  <a:pos x="666" y="106"/>
                </a:cxn>
                <a:cxn ang="0">
                  <a:pos x="634" y="76"/>
                </a:cxn>
                <a:cxn ang="0">
                  <a:pos x="592" y="52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2"/>
                </a:cxn>
                <a:cxn ang="0">
                  <a:pos x="126" y="40"/>
                </a:cxn>
                <a:cxn ang="0">
                  <a:pos x="78" y="64"/>
                </a:cxn>
                <a:cxn ang="0">
                  <a:pos x="42" y="90"/>
                </a:cxn>
                <a:cxn ang="0">
                  <a:pos x="16" y="122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4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6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4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6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4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8"/>
                  </a:lnTo>
                  <a:lnTo>
                    <a:pt x="678" y="122"/>
                  </a:lnTo>
                  <a:lnTo>
                    <a:pt x="666" y="106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4"/>
                  </a:lnTo>
                  <a:lnTo>
                    <a:pt x="592" y="52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2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2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2"/>
                  </a:lnTo>
                  <a:lnTo>
                    <a:pt x="78" y="64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6"/>
                  </a:lnTo>
                  <a:lnTo>
                    <a:pt x="16" y="122"/>
                  </a:lnTo>
                  <a:lnTo>
                    <a:pt x="6" y="138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4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6"/>
                  </a:lnTo>
                  <a:lnTo>
                    <a:pt x="152" y="426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4"/>
                  </a:lnTo>
                  <a:lnTo>
                    <a:pt x="346" y="454"/>
                  </a:lnTo>
                  <a:lnTo>
                    <a:pt x="382" y="454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6"/>
                  </a:lnTo>
                  <a:lnTo>
                    <a:pt x="566" y="416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4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35"/>
            <p:cNvSpPr>
              <a:spLocks/>
            </p:cNvSpPr>
            <p:nvPr/>
          </p:nvSpPr>
          <p:spPr bwMode="auto">
            <a:xfrm>
              <a:off x="4071" y="3535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4">
                  <a:moveTo>
                    <a:pt x="694" y="170"/>
                  </a:moveTo>
                  <a:lnTo>
                    <a:pt x="694" y="170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4071" y="3499"/>
              <a:ext cx="260" cy="131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40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2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4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071" y="3461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4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2"/>
                </a:cxn>
                <a:cxn ang="0">
                  <a:pos x="416" y="2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6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88"/>
                </a:cxn>
                <a:cxn ang="0">
                  <a:pos x="16" y="120"/>
                </a:cxn>
                <a:cxn ang="0">
                  <a:pos x="2" y="152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2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2"/>
                </a:cxn>
                <a:cxn ang="0">
                  <a:pos x="382" y="452"/>
                </a:cxn>
                <a:cxn ang="0">
                  <a:pos x="450" y="444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298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2">
                  <a:moveTo>
                    <a:pt x="694" y="170"/>
                  </a:moveTo>
                  <a:lnTo>
                    <a:pt x="694" y="170"/>
                  </a:lnTo>
                  <a:lnTo>
                    <a:pt x="692" y="152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88"/>
                  </a:lnTo>
                  <a:lnTo>
                    <a:pt x="634" y="74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2"/>
                  </a:lnTo>
                  <a:lnTo>
                    <a:pt x="450" y="6"/>
                  </a:lnTo>
                  <a:lnTo>
                    <a:pt x="416" y="2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2"/>
                  </a:lnTo>
                  <a:lnTo>
                    <a:pt x="244" y="6"/>
                  </a:lnTo>
                  <a:lnTo>
                    <a:pt x="212" y="12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4"/>
                  </a:lnTo>
                  <a:lnTo>
                    <a:pt x="42" y="88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2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298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2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4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2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4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2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298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38"/>
            <p:cNvSpPr>
              <a:spLocks/>
            </p:cNvSpPr>
            <p:nvPr/>
          </p:nvSpPr>
          <p:spPr bwMode="auto">
            <a:xfrm>
              <a:off x="4071" y="3461"/>
              <a:ext cx="258" cy="88"/>
            </a:xfrm>
            <a:custGeom>
              <a:avLst/>
              <a:gdLst/>
              <a:ahLst/>
              <a:cxnLst>
                <a:cxn ang="0">
                  <a:pos x="688" y="156"/>
                </a:cxn>
                <a:cxn ang="0">
                  <a:pos x="680" y="188"/>
                </a:cxn>
                <a:cxn ang="0">
                  <a:pos x="660" y="218"/>
                </a:cxn>
                <a:cxn ang="0">
                  <a:pos x="628" y="244"/>
                </a:cxn>
                <a:cxn ang="0">
                  <a:pos x="586" y="268"/>
                </a:cxn>
                <a:cxn ang="0">
                  <a:pos x="536" y="286"/>
                </a:cxn>
                <a:cxn ang="0">
                  <a:pos x="478" y="302"/>
                </a:cxn>
                <a:cxn ang="0">
                  <a:pos x="412" y="310"/>
                </a:cxn>
                <a:cxn ang="0">
                  <a:pos x="344" y="314"/>
                </a:cxn>
                <a:cxn ang="0">
                  <a:pos x="308" y="312"/>
                </a:cxn>
                <a:cxn ang="0">
                  <a:pos x="242" y="306"/>
                </a:cxn>
                <a:cxn ang="0">
                  <a:pos x="180" y="294"/>
                </a:cxn>
                <a:cxn ang="0">
                  <a:pos x="124" y="278"/>
                </a:cxn>
                <a:cxn ang="0">
                  <a:pos x="78" y="256"/>
                </a:cxn>
                <a:cxn ang="0">
                  <a:pos x="42" y="232"/>
                </a:cxn>
                <a:cxn ang="0">
                  <a:pos x="14" y="204"/>
                </a:cxn>
                <a:cxn ang="0">
                  <a:pos x="2" y="172"/>
                </a:cxn>
                <a:cxn ang="0">
                  <a:pos x="0" y="156"/>
                </a:cxn>
                <a:cxn ang="0">
                  <a:pos x="6" y="126"/>
                </a:cxn>
                <a:cxn ang="0">
                  <a:pos x="26" y="96"/>
                </a:cxn>
                <a:cxn ang="0">
                  <a:pos x="58" y="68"/>
                </a:cxn>
                <a:cxn ang="0">
                  <a:pos x="100" y="46"/>
                </a:cxn>
                <a:cxn ang="0">
                  <a:pos x="152" y="26"/>
                </a:cxn>
                <a:cxn ang="0">
                  <a:pos x="210" y="12"/>
                </a:cxn>
                <a:cxn ang="0">
                  <a:pos x="274" y="4"/>
                </a:cxn>
                <a:cxn ang="0">
                  <a:pos x="344" y="0"/>
                </a:cxn>
                <a:cxn ang="0">
                  <a:pos x="378" y="0"/>
                </a:cxn>
                <a:cxn ang="0">
                  <a:pos x="446" y="6"/>
                </a:cxn>
                <a:cxn ang="0">
                  <a:pos x="508" y="18"/>
                </a:cxn>
                <a:cxn ang="0">
                  <a:pos x="562" y="36"/>
                </a:cxn>
                <a:cxn ang="0">
                  <a:pos x="608" y="56"/>
                </a:cxn>
                <a:cxn ang="0">
                  <a:pos x="646" y="82"/>
                </a:cxn>
                <a:cxn ang="0">
                  <a:pos x="672" y="110"/>
                </a:cxn>
                <a:cxn ang="0">
                  <a:pos x="686" y="140"/>
                </a:cxn>
                <a:cxn ang="0">
                  <a:pos x="688" y="156"/>
                </a:cxn>
              </a:cxnLst>
              <a:rect l="0" t="0" r="r" b="b"/>
              <a:pathLst>
                <a:path w="688" h="314">
                  <a:moveTo>
                    <a:pt x="688" y="156"/>
                  </a:moveTo>
                  <a:lnTo>
                    <a:pt x="688" y="156"/>
                  </a:lnTo>
                  <a:lnTo>
                    <a:pt x="686" y="172"/>
                  </a:lnTo>
                  <a:lnTo>
                    <a:pt x="680" y="188"/>
                  </a:lnTo>
                  <a:lnTo>
                    <a:pt x="672" y="204"/>
                  </a:lnTo>
                  <a:lnTo>
                    <a:pt x="660" y="218"/>
                  </a:lnTo>
                  <a:lnTo>
                    <a:pt x="646" y="232"/>
                  </a:lnTo>
                  <a:lnTo>
                    <a:pt x="628" y="244"/>
                  </a:lnTo>
                  <a:lnTo>
                    <a:pt x="608" y="256"/>
                  </a:lnTo>
                  <a:lnTo>
                    <a:pt x="586" y="268"/>
                  </a:lnTo>
                  <a:lnTo>
                    <a:pt x="562" y="278"/>
                  </a:lnTo>
                  <a:lnTo>
                    <a:pt x="536" y="286"/>
                  </a:lnTo>
                  <a:lnTo>
                    <a:pt x="508" y="294"/>
                  </a:lnTo>
                  <a:lnTo>
                    <a:pt x="478" y="302"/>
                  </a:lnTo>
                  <a:lnTo>
                    <a:pt x="446" y="306"/>
                  </a:lnTo>
                  <a:lnTo>
                    <a:pt x="412" y="310"/>
                  </a:lnTo>
                  <a:lnTo>
                    <a:pt x="378" y="312"/>
                  </a:lnTo>
                  <a:lnTo>
                    <a:pt x="344" y="314"/>
                  </a:lnTo>
                  <a:lnTo>
                    <a:pt x="308" y="312"/>
                  </a:lnTo>
                  <a:lnTo>
                    <a:pt x="274" y="310"/>
                  </a:lnTo>
                  <a:lnTo>
                    <a:pt x="242" y="306"/>
                  </a:lnTo>
                  <a:lnTo>
                    <a:pt x="210" y="302"/>
                  </a:lnTo>
                  <a:lnTo>
                    <a:pt x="180" y="294"/>
                  </a:lnTo>
                  <a:lnTo>
                    <a:pt x="152" y="286"/>
                  </a:lnTo>
                  <a:lnTo>
                    <a:pt x="124" y="278"/>
                  </a:lnTo>
                  <a:lnTo>
                    <a:pt x="100" y="268"/>
                  </a:lnTo>
                  <a:lnTo>
                    <a:pt x="78" y="256"/>
                  </a:lnTo>
                  <a:lnTo>
                    <a:pt x="58" y="244"/>
                  </a:lnTo>
                  <a:lnTo>
                    <a:pt x="42" y="232"/>
                  </a:lnTo>
                  <a:lnTo>
                    <a:pt x="26" y="218"/>
                  </a:lnTo>
                  <a:lnTo>
                    <a:pt x="14" y="204"/>
                  </a:lnTo>
                  <a:lnTo>
                    <a:pt x="6" y="188"/>
                  </a:lnTo>
                  <a:lnTo>
                    <a:pt x="2" y="172"/>
                  </a:lnTo>
                  <a:lnTo>
                    <a:pt x="0" y="156"/>
                  </a:lnTo>
                  <a:lnTo>
                    <a:pt x="2" y="140"/>
                  </a:lnTo>
                  <a:lnTo>
                    <a:pt x="6" y="126"/>
                  </a:lnTo>
                  <a:lnTo>
                    <a:pt x="14" y="110"/>
                  </a:lnTo>
                  <a:lnTo>
                    <a:pt x="26" y="96"/>
                  </a:lnTo>
                  <a:lnTo>
                    <a:pt x="42" y="82"/>
                  </a:lnTo>
                  <a:lnTo>
                    <a:pt x="58" y="68"/>
                  </a:lnTo>
                  <a:lnTo>
                    <a:pt x="78" y="56"/>
                  </a:lnTo>
                  <a:lnTo>
                    <a:pt x="100" y="46"/>
                  </a:lnTo>
                  <a:lnTo>
                    <a:pt x="124" y="36"/>
                  </a:lnTo>
                  <a:lnTo>
                    <a:pt x="152" y="26"/>
                  </a:lnTo>
                  <a:lnTo>
                    <a:pt x="180" y="18"/>
                  </a:lnTo>
                  <a:lnTo>
                    <a:pt x="210" y="12"/>
                  </a:lnTo>
                  <a:lnTo>
                    <a:pt x="242" y="6"/>
                  </a:lnTo>
                  <a:lnTo>
                    <a:pt x="274" y="4"/>
                  </a:lnTo>
                  <a:lnTo>
                    <a:pt x="308" y="0"/>
                  </a:lnTo>
                  <a:lnTo>
                    <a:pt x="344" y="0"/>
                  </a:lnTo>
                  <a:lnTo>
                    <a:pt x="378" y="0"/>
                  </a:lnTo>
                  <a:lnTo>
                    <a:pt x="412" y="4"/>
                  </a:lnTo>
                  <a:lnTo>
                    <a:pt x="446" y="6"/>
                  </a:lnTo>
                  <a:lnTo>
                    <a:pt x="478" y="12"/>
                  </a:lnTo>
                  <a:lnTo>
                    <a:pt x="508" y="18"/>
                  </a:lnTo>
                  <a:lnTo>
                    <a:pt x="536" y="26"/>
                  </a:lnTo>
                  <a:lnTo>
                    <a:pt x="562" y="36"/>
                  </a:lnTo>
                  <a:lnTo>
                    <a:pt x="586" y="46"/>
                  </a:lnTo>
                  <a:lnTo>
                    <a:pt x="608" y="56"/>
                  </a:lnTo>
                  <a:lnTo>
                    <a:pt x="628" y="68"/>
                  </a:lnTo>
                  <a:lnTo>
                    <a:pt x="646" y="82"/>
                  </a:lnTo>
                  <a:lnTo>
                    <a:pt x="660" y="96"/>
                  </a:lnTo>
                  <a:lnTo>
                    <a:pt x="672" y="110"/>
                  </a:lnTo>
                  <a:lnTo>
                    <a:pt x="680" y="126"/>
                  </a:lnTo>
                  <a:lnTo>
                    <a:pt x="686" y="140"/>
                  </a:lnTo>
                  <a:lnTo>
                    <a:pt x="688" y="156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39"/>
            <p:cNvSpPr>
              <a:spLocks noChangeArrowheads="1"/>
            </p:cNvSpPr>
            <p:nvPr/>
          </p:nvSpPr>
          <p:spPr bwMode="auto">
            <a:xfrm>
              <a:off x="4098" y="3471"/>
              <a:ext cx="205" cy="54"/>
            </a:xfrm>
            <a:prstGeom prst="ellipse">
              <a:avLst/>
            </a:prstGeom>
            <a:gradFill rotWithShape="1">
              <a:gsLst>
                <a:gs pos="0">
                  <a:srgbClr val="DBD1D8">
                    <a:alpha val="0"/>
                  </a:srgbClr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>
                    <a:alpha val="0"/>
                  </a:srgbClr>
                </a:gs>
              </a:gsLst>
              <a:lin ang="0" scaled="1"/>
            </a:gradFill>
            <a:ln w="28575">
              <a:solidFill>
                <a:srgbClr val="969696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AutoShape 40"/>
            <p:cNvSpPr>
              <a:spLocks noChangeArrowheads="1"/>
            </p:cNvSpPr>
            <p:nvPr/>
          </p:nvSpPr>
          <p:spPr bwMode="auto">
            <a:xfrm rot="-5400000">
              <a:off x="4029" y="3536"/>
              <a:ext cx="96" cy="102"/>
            </a:xfrm>
            <a:prstGeom prst="downArrow">
              <a:avLst>
                <a:gd name="adj1" fmla="val 57241"/>
                <a:gd name="adj2" fmla="val 52554"/>
              </a:avLst>
            </a:prstGeom>
            <a:solidFill>
              <a:srgbClr val="927D87"/>
            </a:solidFill>
            <a:ln w="12700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sng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Group 135"/>
          <p:cNvGrpSpPr>
            <a:grpSpLocks noChangeAspect="1"/>
          </p:cNvGrpSpPr>
          <p:nvPr/>
        </p:nvGrpSpPr>
        <p:grpSpPr bwMode="auto">
          <a:xfrm flipH="1">
            <a:off x="1885170" y="2809620"/>
            <a:ext cx="477705" cy="734755"/>
            <a:chOff x="3940" y="1386"/>
            <a:chExt cx="210" cy="323"/>
          </a:xfrm>
        </p:grpSpPr>
        <p:grpSp>
          <p:nvGrpSpPr>
            <p:cNvPr id="43" name="Group 136"/>
            <p:cNvGrpSpPr>
              <a:grpSpLocks/>
            </p:cNvGrpSpPr>
            <p:nvPr/>
          </p:nvGrpSpPr>
          <p:grpSpPr bwMode="auto">
            <a:xfrm>
              <a:off x="3940" y="1379"/>
              <a:ext cx="210" cy="321"/>
              <a:chOff x="776" y="1719"/>
              <a:chExt cx="330" cy="474"/>
            </a:xfrm>
          </p:grpSpPr>
          <p:sp>
            <p:nvSpPr>
              <p:cNvPr id="55" name="Freeform 137"/>
              <p:cNvSpPr>
                <a:spLocks/>
              </p:cNvSpPr>
              <p:nvPr/>
            </p:nvSpPr>
            <p:spPr bwMode="auto">
              <a:xfrm flipH="1">
                <a:off x="859" y="2100"/>
                <a:ext cx="209" cy="81"/>
              </a:xfrm>
              <a:custGeom>
                <a:avLst/>
                <a:gdLst>
                  <a:gd name="T0" fmla="*/ 0 w 312"/>
                  <a:gd name="T1" fmla="*/ 9 h 121"/>
                  <a:gd name="T2" fmla="*/ 41 w 312"/>
                  <a:gd name="T3" fmla="*/ 0 h 121"/>
                  <a:gd name="T4" fmla="*/ 94 w 312"/>
                  <a:gd name="T5" fmla="*/ 25 h 121"/>
                  <a:gd name="T6" fmla="*/ 58 w 312"/>
                  <a:gd name="T7" fmla="*/ 36 h 121"/>
                  <a:gd name="T8" fmla="*/ 0 w 312"/>
                  <a:gd name="T9" fmla="*/ 9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2"/>
                  <a:gd name="T16" fmla="*/ 0 h 121"/>
                  <a:gd name="T17" fmla="*/ 312 w 312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2" h="121">
                    <a:moveTo>
                      <a:pt x="0" y="31"/>
                    </a:moveTo>
                    <a:lnTo>
                      <a:pt x="136" y="0"/>
                    </a:lnTo>
                    <a:lnTo>
                      <a:pt x="312" y="84"/>
                    </a:lnTo>
                    <a:lnTo>
                      <a:pt x="191" y="12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DDDDDD"/>
              </a:soli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Freeform 138"/>
              <p:cNvSpPr>
                <a:spLocks/>
              </p:cNvSpPr>
              <p:nvPr/>
            </p:nvSpPr>
            <p:spPr bwMode="auto">
              <a:xfrm flipH="1">
                <a:off x="798" y="1721"/>
                <a:ext cx="308" cy="472"/>
              </a:xfrm>
              <a:custGeom>
                <a:avLst/>
                <a:gdLst>
                  <a:gd name="T0" fmla="*/ 0 w 457"/>
                  <a:gd name="T1" fmla="*/ 0 h 699"/>
                  <a:gd name="T2" fmla="*/ 0 w 457"/>
                  <a:gd name="T3" fmla="*/ 151 h 699"/>
                  <a:gd name="T4" fmla="*/ 140 w 457"/>
                  <a:gd name="T5" fmla="*/ 215 h 699"/>
                  <a:gd name="T6" fmla="*/ 140 w 457"/>
                  <a:gd name="T7" fmla="*/ 64 h 699"/>
                  <a:gd name="T8" fmla="*/ 0 w 457"/>
                  <a:gd name="T9" fmla="*/ 0 h 6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7"/>
                  <a:gd name="T16" fmla="*/ 0 h 699"/>
                  <a:gd name="T17" fmla="*/ 457 w 457"/>
                  <a:gd name="T18" fmla="*/ 699 h 6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7" h="699">
                    <a:moveTo>
                      <a:pt x="0" y="0"/>
                    </a:moveTo>
                    <a:lnTo>
                      <a:pt x="0" y="491"/>
                    </a:lnTo>
                    <a:lnTo>
                      <a:pt x="457" y="699"/>
                    </a:lnTo>
                    <a:lnTo>
                      <a:pt x="457" y="20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Freeform 139"/>
              <p:cNvSpPr>
                <a:spLocks/>
              </p:cNvSpPr>
              <p:nvPr/>
            </p:nvSpPr>
            <p:spPr bwMode="auto">
              <a:xfrm flipH="1">
                <a:off x="776" y="1719"/>
                <a:ext cx="330" cy="140"/>
              </a:xfrm>
              <a:custGeom>
                <a:avLst/>
                <a:gdLst>
                  <a:gd name="T0" fmla="*/ 0 w 490"/>
                  <a:gd name="T1" fmla="*/ 1 h 208"/>
                  <a:gd name="T2" fmla="*/ 9 w 490"/>
                  <a:gd name="T3" fmla="*/ 0 h 208"/>
                  <a:gd name="T4" fmla="*/ 150 w 490"/>
                  <a:gd name="T5" fmla="*/ 62 h 208"/>
                  <a:gd name="T6" fmla="*/ 139 w 490"/>
                  <a:gd name="T7" fmla="*/ 63 h 208"/>
                  <a:gd name="T8" fmla="*/ 0 w 490"/>
                  <a:gd name="T9" fmla="*/ 1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0"/>
                  <a:gd name="T16" fmla="*/ 0 h 208"/>
                  <a:gd name="T17" fmla="*/ 490 w 490"/>
                  <a:gd name="T18" fmla="*/ 208 h 2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0" h="208">
                    <a:moveTo>
                      <a:pt x="0" y="3"/>
                    </a:moveTo>
                    <a:lnTo>
                      <a:pt x="30" y="0"/>
                    </a:lnTo>
                    <a:lnTo>
                      <a:pt x="490" y="204"/>
                    </a:lnTo>
                    <a:lnTo>
                      <a:pt x="457" y="208"/>
                    </a:lnTo>
                    <a:lnTo>
                      <a:pt x="0" y="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Freeform 140"/>
              <p:cNvSpPr>
                <a:spLocks/>
              </p:cNvSpPr>
              <p:nvPr/>
            </p:nvSpPr>
            <p:spPr bwMode="auto">
              <a:xfrm flipH="1">
                <a:off x="779" y="1857"/>
                <a:ext cx="17" cy="333"/>
              </a:xfrm>
              <a:custGeom>
                <a:avLst/>
                <a:gdLst>
                  <a:gd name="T0" fmla="*/ 7 w 26"/>
                  <a:gd name="T1" fmla="*/ 0 h 494"/>
                  <a:gd name="T2" fmla="*/ 7 w 26"/>
                  <a:gd name="T3" fmla="*/ 150 h 494"/>
                  <a:gd name="T4" fmla="*/ 0 w 26"/>
                  <a:gd name="T5" fmla="*/ 151 h 494"/>
                  <a:gd name="T6" fmla="*/ 0 w 26"/>
                  <a:gd name="T7" fmla="*/ 1 h 494"/>
                  <a:gd name="T8" fmla="*/ 7 w 26"/>
                  <a:gd name="T9" fmla="*/ 0 h 4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494"/>
                  <a:gd name="T17" fmla="*/ 26 w 26"/>
                  <a:gd name="T18" fmla="*/ 494 h 4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494">
                    <a:moveTo>
                      <a:pt x="26" y="0"/>
                    </a:moveTo>
                    <a:lnTo>
                      <a:pt x="26" y="490"/>
                    </a:lnTo>
                    <a:lnTo>
                      <a:pt x="0" y="494"/>
                    </a:lnTo>
                    <a:lnTo>
                      <a:pt x="0" y="4"/>
                    </a:lnTo>
                    <a:lnTo>
                      <a:pt x="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141"/>
              <p:cNvSpPr>
                <a:spLocks/>
              </p:cNvSpPr>
              <p:nvPr/>
            </p:nvSpPr>
            <p:spPr bwMode="auto">
              <a:xfrm flipH="1">
                <a:off x="815" y="1747"/>
                <a:ext cx="275" cy="4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34"/>
                  </a:cxn>
                  <a:cxn ang="0">
                    <a:pos x="409" y="616"/>
                  </a:cxn>
                  <a:cxn ang="0">
                    <a:pos x="409" y="185"/>
                  </a:cxn>
                  <a:cxn ang="0">
                    <a:pos x="0" y="0"/>
                  </a:cxn>
                </a:cxnLst>
                <a:rect l="0" t="0" r="r" b="b"/>
                <a:pathLst>
                  <a:path w="409" h="616">
                    <a:moveTo>
                      <a:pt x="0" y="0"/>
                    </a:moveTo>
                    <a:lnTo>
                      <a:pt x="0" y="434"/>
                    </a:lnTo>
                    <a:lnTo>
                      <a:pt x="409" y="616"/>
                    </a:lnTo>
                    <a:lnTo>
                      <a:pt x="409" y="185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1C5"/>
                  </a:gs>
                  <a:gs pos="50000">
                    <a:srgbClr val="927D87"/>
                  </a:gs>
                  <a:gs pos="100000">
                    <a:srgbClr val="CCC1C5"/>
                  </a:gs>
                </a:gsLst>
                <a:lin ang="27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Line 142"/>
              <p:cNvSpPr>
                <a:spLocks noChangeShapeType="1"/>
              </p:cNvSpPr>
              <p:nvPr/>
            </p:nvSpPr>
            <p:spPr bwMode="auto">
              <a:xfrm flipH="1">
                <a:off x="1086" y="1753"/>
                <a:ext cx="0" cy="284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Line 143"/>
              <p:cNvSpPr>
                <a:spLocks noChangeShapeType="1"/>
              </p:cNvSpPr>
              <p:nvPr/>
            </p:nvSpPr>
            <p:spPr bwMode="auto">
              <a:xfrm flipH="1">
                <a:off x="823" y="2035"/>
                <a:ext cx="266" cy="119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Line 144"/>
              <p:cNvSpPr>
                <a:spLocks noChangeShapeType="1"/>
              </p:cNvSpPr>
              <p:nvPr/>
            </p:nvSpPr>
            <p:spPr bwMode="auto">
              <a:xfrm flipH="1">
                <a:off x="940" y="2122"/>
                <a:ext cx="120" cy="5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Line 145"/>
              <p:cNvSpPr>
                <a:spLocks noChangeShapeType="1"/>
              </p:cNvSpPr>
              <p:nvPr/>
            </p:nvSpPr>
            <p:spPr bwMode="auto">
              <a:xfrm flipH="1" flipV="1">
                <a:off x="881" y="2161"/>
                <a:ext cx="61" cy="1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4" name="Group 146"/>
            <p:cNvGrpSpPr>
              <a:grpSpLocks/>
            </p:cNvGrpSpPr>
            <p:nvPr/>
          </p:nvGrpSpPr>
          <p:grpSpPr bwMode="auto">
            <a:xfrm>
              <a:off x="3996" y="1445"/>
              <a:ext cx="127" cy="204"/>
              <a:chOff x="3996" y="1445"/>
              <a:chExt cx="127" cy="204"/>
            </a:xfrm>
          </p:grpSpPr>
          <p:sp>
            <p:nvSpPr>
              <p:cNvPr id="45" name="Line 147"/>
              <p:cNvSpPr>
                <a:spLocks noChangeShapeType="1"/>
              </p:cNvSpPr>
              <p:nvPr/>
            </p:nvSpPr>
            <p:spPr bwMode="auto">
              <a:xfrm flipV="1">
                <a:off x="4002" y="1502"/>
                <a:ext cx="121" cy="6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Line 148"/>
              <p:cNvSpPr>
                <a:spLocks noChangeShapeType="1"/>
              </p:cNvSpPr>
              <p:nvPr/>
            </p:nvSpPr>
            <p:spPr bwMode="auto">
              <a:xfrm flipV="1">
                <a:off x="4000" y="1534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Line 149"/>
              <p:cNvSpPr>
                <a:spLocks noChangeShapeType="1"/>
              </p:cNvSpPr>
              <p:nvPr/>
            </p:nvSpPr>
            <p:spPr bwMode="auto">
              <a:xfrm flipV="1">
                <a:off x="4000" y="1559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Line 150"/>
              <p:cNvSpPr>
                <a:spLocks noChangeShapeType="1"/>
              </p:cNvSpPr>
              <p:nvPr/>
            </p:nvSpPr>
            <p:spPr bwMode="auto">
              <a:xfrm flipV="1">
                <a:off x="4002" y="1479"/>
                <a:ext cx="117" cy="58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Line 151"/>
              <p:cNvSpPr>
                <a:spLocks noChangeShapeType="1"/>
              </p:cNvSpPr>
              <p:nvPr/>
            </p:nvSpPr>
            <p:spPr bwMode="auto">
              <a:xfrm flipV="1">
                <a:off x="4022" y="1458"/>
                <a:ext cx="101" cy="51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Line 152"/>
              <p:cNvSpPr>
                <a:spLocks noChangeShapeType="1"/>
              </p:cNvSpPr>
              <p:nvPr/>
            </p:nvSpPr>
            <p:spPr bwMode="auto">
              <a:xfrm flipV="1">
                <a:off x="3996" y="1585"/>
                <a:ext cx="126" cy="64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Line 153"/>
              <p:cNvSpPr>
                <a:spLocks noChangeShapeType="1"/>
              </p:cNvSpPr>
              <p:nvPr/>
            </p:nvSpPr>
            <p:spPr bwMode="auto">
              <a:xfrm flipV="1">
                <a:off x="3998" y="1445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Line 154"/>
              <p:cNvSpPr>
                <a:spLocks noChangeShapeType="1"/>
              </p:cNvSpPr>
              <p:nvPr/>
            </p:nvSpPr>
            <p:spPr bwMode="auto">
              <a:xfrm flipH="1" flipV="1">
                <a:off x="4121" y="1445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Line 155"/>
              <p:cNvSpPr>
                <a:spLocks noChangeShapeType="1"/>
              </p:cNvSpPr>
              <p:nvPr/>
            </p:nvSpPr>
            <p:spPr bwMode="auto">
              <a:xfrm flipH="1" flipV="1">
                <a:off x="3998" y="1506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AutoShape 156"/>
              <p:cNvSpPr>
                <a:spLocks noChangeArrowheads="1"/>
              </p:cNvSpPr>
              <p:nvPr/>
            </p:nvSpPr>
            <p:spPr bwMode="auto">
              <a:xfrm rot="5156986" flipH="1">
                <a:off x="3994" y="1495"/>
                <a:ext cx="34" cy="29"/>
              </a:xfrm>
              <a:prstGeom prst="parallelogram">
                <a:avLst>
                  <a:gd name="adj" fmla="val 29310"/>
                </a:avLst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lIns="92646" tIns="46324" rIns="92646" bIns="46324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8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860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42533" y="550006"/>
            <a:ext cx="8293963" cy="324000"/>
          </a:xfrm>
        </p:spPr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8" name="perf-test-suit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9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4735" y="577552"/>
            <a:ext cx="7938937" cy="601980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513056" y="605740"/>
            <a:ext cx="1797225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E74C3C"/>
                </a:solidFill>
                <a:latin typeface="FontAwesome" pitchFamily="2" charset="0"/>
              </a:rPr>
              <a:t></a:t>
            </a:r>
            <a:r>
              <a:rPr lang="en-US" sz="1200" dirty="0">
                <a:solidFill>
                  <a:srgbClr val="E74C3C"/>
                </a:solidFill>
              </a:rPr>
              <a:t> </a:t>
            </a:r>
            <a:r>
              <a:rPr lang="en-US" sz="1200" dirty="0" smtClean="0">
                <a:solidFill>
                  <a:srgbClr val="E74C3C"/>
                </a:solidFill>
              </a:rPr>
              <a:t>Schlechter Shop</a:t>
            </a:r>
          </a:p>
        </p:txBody>
      </p:sp>
      <p:sp>
        <p:nvSpPr>
          <p:cNvPr id="11" name="Rechteck 10"/>
          <p:cNvSpPr/>
          <p:nvPr/>
        </p:nvSpPr>
        <p:spPr>
          <a:xfrm>
            <a:off x="1115616" y="3689520"/>
            <a:ext cx="2626713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E74C3C"/>
                </a:solidFill>
                <a:latin typeface="FontAwesome" pitchFamily="2" charset="0"/>
              </a:rPr>
              <a:t></a:t>
            </a:r>
            <a:r>
              <a:rPr lang="en-US" sz="1200" dirty="0">
                <a:solidFill>
                  <a:srgbClr val="E74C3C"/>
                </a:solidFill>
              </a:rPr>
              <a:t> </a:t>
            </a:r>
            <a:r>
              <a:rPr lang="en-US" sz="1200" dirty="0" smtClean="0">
                <a:solidFill>
                  <a:srgbClr val="E74C3C"/>
                </a:solidFill>
              </a:rPr>
              <a:t>Schlechter Shop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45487" y="3689520"/>
            <a:ext cx="2626713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 smtClean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 smtClean="0">
                <a:solidFill>
                  <a:srgbClr val="2ECC71"/>
                </a:solidFill>
              </a:rPr>
              <a:t> Chunked </a:t>
            </a:r>
            <a:r>
              <a:rPr lang="en-US" sz="1200" dirty="0">
                <a:solidFill>
                  <a:srgbClr val="2ECC71"/>
                </a:solidFill>
              </a:rPr>
              <a:t>optimierter Shop</a:t>
            </a:r>
          </a:p>
        </p:txBody>
      </p:sp>
      <p:sp>
        <p:nvSpPr>
          <p:cNvPr id="13" name="Rechteck 12"/>
          <p:cNvSpPr/>
          <p:nvPr/>
        </p:nvSpPr>
        <p:spPr>
          <a:xfrm>
            <a:off x="3995936" y="605740"/>
            <a:ext cx="2224456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 smtClean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 smtClean="0">
                <a:solidFill>
                  <a:srgbClr val="2ECC71"/>
                </a:solidFill>
              </a:rPr>
              <a:t> Chunked optimierter Shop</a:t>
            </a:r>
          </a:p>
        </p:txBody>
      </p:sp>
      <p:sp>
        <p:nvSpPr>
          <p:cNvPr id="14" name="Rechteck 13"/>
          <p:cNvSpPr/>
          <p:nvPr/>
        </p:nvSpPr>
        <p:spPr>
          <a:xfrm>
            <a:off x="6355231" y="605740"/>
            <a:ext cx="2781576" cy="30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Shop mit optimierten Bildladezeiten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300192" y="3689520"/>
            <a:ext cx="2771801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Shop mit optimierten Bildladezeiten</a:t>
            </a:r>
          </a:p>
        </p:txBody>
      </p:sp>
      <p:sp>
        <p:nvSpPr>
          <p:cNvPr id="24" name="Rechteck 23"/>
          <p:cNvSpPr/>
          <p:nvPr/>
        </p:nvSpPr>
        <p:spPr>
          <a:xfrm>
            <a:off x="182601" y="4581128"/>
            <a:ext cx="7889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A9A5A6"/>
                </a:solidFill>
                <a:latin typeface="FontAwesome" pitchFamily="2" charset="0"/>
              </a:rPr>
              <a:t></a:t>
            </a:r>
            <a:endParaRPr lang="en-US" sz="4400" dirty="0">
              <a:solidFill>
                <a:srgbClr val="A9A5A6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400864" y="1521123"/>
            <a:ext cx="4267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A9A5A6"/>
                </a:solidFill>
                <a:latin typeface="FontAwesome" pitchFamily="2" charset="0"/>
              </a:rPr>
              <a:t></a:t>
            </a:r>
            <a:endParaRPr lang="en-US" sz="4400" dirty="0">
              <a:solidFill>
                <a:srgbClr val="A9A5A6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699792" y="3049424"/>
            <a:ext cx="1944216" cy="72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600" b="1" dirty="0" smtClean="0">
                <a:solidFill>
                  <a:srgbClr val="2ECC71"/>
                </a:solidFill>
                <a:latin typeface="+mj-lt"/>
              </a:rPr>
              <a:t>- 1.5 s =</a:t>
            </a:r>
          </a:p>
        </p:txBody>
      </p:sp>
      <p:sp>
        <p:nvSpPr>
          <p:cNvPr id="30" name="Rechteck 29"/>
          <p:cNvSpPr/>
          <p:nvPr/>
        </p:nvSpPr>
        <p:spPr>
          <a:xfrm>
            <a:off x="2699792" y="5733256"/>
            <a:ext cx="1944216" cy="72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600" b="1" dirty="0" smtClean="0">
                <a:solidFill>
                  <a:srgbClr val="2ECC71"/>
                </a:solidFill>
                <a:latin typeface="+mj-lt"/>
              </a:rPr>
              <a:t>- 1.5 s =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Auswirkung einer Performanceoptimierung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6"/>
          <a:srcRect r="388"/>
          <a:stretch/>
        </p:blipFill>
        <p:spPr>
          <a:xfrm>
            <a:off x="10789" y="580140"/>
            <a:ext cx="9136807" cy="6253918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>
                <a:solidFill>
                  <a:schemeClr val="bg1"/>
                </a:solidFill>
              </a:rPr>
              <a:t>Seite </a:t>
            </a:r>
            <a:fld id="{26F0CC0A-7687-4B44-955F-AD67B8EF3E28}" type="slidenum">
              <a:rPr lang="de-DE" smtClean="0">
                <a:solidFill>
                  <a:schemeClr val="bg1"/>
                </a:solidFill>
              </a:rPr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9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26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9" grpId="0"/>
      <p:bldP spid="30" grpId="0"/>
    </p:bldLst>
  </p:timing>
  <p:extLst mod="1">
    <p:ext uri="{E180D4A7-C9FB-4DFB-919C-405C955672EB}">
      <p14:showEvtLst xmlns:p14="http://schemas.microsoft.com/office/powerpoint/2010/main">
        <p14:playEvt time="13484" objId="12"/>
        <p14:triggerEvt type="onClick" time="13484" objId="12"/>
        <p14:stopEvt time="26582" objId="12"/>
        <p14:playEvt time="33629" objId="12"/>
        <p14:triggerEvt type="onClick" time="33629" objId="12"/>
        <p14:stopEvt time="46646" objId="12"/>
      </p14:showEvtLst>
    </p:ext>
  </p:extLst>
</p:sld>
</file>

<file path=ppt/theme/theme1.xml><?xml version="1.0" encoding="utf-8"?>
<a:theme xmlns:a="http://schemas.openxmlformats.org/drawingml/2006/main" name="Default Theme">
  <a:themeElements>
    <a:clrScheme name="iteratec-2011">
      <a:dk1>
        <a:srgbClr val="000000"/>
      </a:dk1>
      <a:lt1>
        <a:srgbClr val="FFFFFF"/>
      </a:lt1>
      <a:dk2>
        <a:srgbClr val="A9218E"/>
      </a:dk2>
      <a:lt2>
        <a:srgbClr val="DBD1D8"/>
      </a:lt2>
      <a:accent1>
        <a:srgbClr val="927D87"/>
      </a:accent1>
      <a:accent2>
        <a:srgbClr val="FFEDA9"/>
      </a:accent2>
      <a:accent3>
        <a:srgbClr val="CCC1C5"/>
      </a:accent3>
      <a:accent4>
        <a:srgbClr val="F2CBFE"/>
      </a:accent4>
      <a:accent5>
        <a:srgbClr val="5B3E4B"/>
      </a:accent5>
      <a:accent6>
        <a:srgbClr val="F2EEF1"/>
      </a:accent6>
      <a:hlink>
        <a:srgbClr val="5B3E4B"/>
      </a:hlink>
      <a:folHlink>
        <a:srgbClr val="FFEDA9"/>
      </a:folHlink>
    </a:clrScheme>
    <a:fontScheme name="iteratec-200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nym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72000" rIns="72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70000" indent="-270000">
          <a:lnSpc>
            <a:spcPct val="110000"/>
          </a:lnSpc>
          <a:spcBef>
            <a:spcPts val="800"/>
          </a:spcBef>
          <a:buClr>
            <a:schemeClr val="tx2"/>
          </a:buClr>
          <a:buSzPct val="80000"/>
          <a:buFont typeface="Wingdings" panose="05000000000000000000" pitchFamily="2" charset="2"/>
          <a:buChar char="n"/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1433</Words>
  <Application>Microsoft Office PowerPoint</Application>
  <PresentationFormat>Bildschirmpräsentation (4:3)</PresentationFormat>
  <Paragraphs>490</Paragraphs>
  <Slides>52</Slides>
  <Notes>17</Notes>
  <HiddenSlides>6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3" baseType="lpstr">
      <vt:lpstr>Default Theme</vt:lpstr>
      <vt:lpstr>Performance Hackathon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Performance-Hackathon</vt:lpstr>
      <vt:lpstr>Performance-Hackathon</vt:lpstr>
      <vt:lpstr>Auswirkung einer Performanceoptimierung</vt:lpstr>
      <vt:lpstr>PowerPoint-Präsentation</vt:lpstr>
      <vt:lpstr>Performance Bookmarklet</vt:lpstr>
      <vt:lpstr>Demo: Developer Tools im Chrome</vt:lpstr>
      <vt:lpstr>Demo: Chrome Remote Debugging</vt:lpstr>
      <vt:lpstr>Demo: Web Developer Extension FF/Chrome</vt:lpstr>
      <vt:lpstr>Performance-Hackathon</vt:lpstr>
      <vt:lpstr>Optimierung…</vt:lpstr>
      <vt:lpstr>PowerPoint-Präsentation</vt:lpstr>
      <vt:lpstr>Performance-Hackathon</vt:lpstr>
      <vt:lpstr>Performance-Hackathon</vt:lpstr>
      <vt:lpstr>Demo: OpenSpeedMonitor Messung</vt:lpstr>
      <vt:lpstr>Performance-Hackathon</vt:lpstr>
      <vt:lpstr>PowerPoint-Präsentation</vt:lpstr>
      <vt:lpstr>Optimierung…</vt:lpstr>
      <vt:lpstr>Optimierung…</vt:lpstr>
      <vt:lpstr>Optimierung …</vt:lpstr>
      <vt:lpstr>Optimierung …</vt:lpstr>
      <vt:lpstr>Caching-Header</vt:lpstr>
      <vt:lpstr>Optimierung …</vt:lpstr>
      <vt:lpstr>Optimierung …</vt:lpstr>
      <vt:lpstr>Optimierung …</vt:lpstr>
      <vt:lpstr>Optimierung …</vt:lpstr>
      <vt:lpstr>Optimierung RWD</vt:lpstr>
      <vt:lpstr>Optimierung RWD</vt:lpstr>
      <vt:lpstr>Optimierung RWD</vt:lpstr>
      <vt:lpstr>Optimierung RWD</vt:lpstr>
      <vt:lpstr>Performance-Hackathon</vt:lpstr>
      <vt:lpstr>Performance-Hackathon</vt:lpstr>
      <vt:lpstr>Optimierung…</vt:lpstr>
      <vt:lpstr>Optimierung…</vt:lpstr>
      <vt:lpstr>Optimierung…</vt:lpstr>
      <vt:lpstr>Demo: Pagespeed Insight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2015</dc:title>
  <dc:creator>nkuhn</dc:creator>
  <cp:lastModifiedBy>nkuhn</cp:lastModifiedBy>
  <cp:revision>133</cp:revision>
  <dcterms:created xsi:type="dcterms:W3CDTF">2015-03-16T14:56:35Z</dcterms:created>
  <dcterms:modified xsi:type="dcterms:W3CDTF">2015-07-06T22:32:13Z</dcterms:modified>
</cp:coreProperties>
</file>